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8288000" cy="10287000"/>
  <p:notesSz cx="6858000" cy="9144000"/>
  <p:embeddedFontLst>
    <p:embeddedFont>
      <p:font typeface="Alegreya Bold" panose="020B0604020202020204" charset="0"/>
      <p:regular r:id="rId18"/>
    </p:embeddedFont>
    <p:embeddedFont>
      <p:font typeface="Hatton" panose="020B0604020202020204" charset="0"/>
      <p:regular r:id="rId19"/>
    </p:embeddedFont>
    <p:embeddedFont>
      <p:font typeface="Hatton Bold" panose="020B0604020202020204" charset="0"/>
      <p:regular r:id="rId20"/>
    </p:embeddedFont>
    <p:embeddedFont>
      <p:font typeface="Hatton Heavy" panose="020B0604020202020204" charset="0"/>
      <p:regular r:id="rId21"/>
    </p:embeddedFont>
    <p:embeddedFont>
      <p:font typeface="Hatton Light" panose="020B0604020202020204" charset="0"/>
      <p:regular r:id="rId22"/>
    </p:embeddedFont>
    <p:embeddedFont>
      <p:font typeface="Hatton Semi-Bold" panose="020B0604020202020204" charset="0"/>
      <p:regular r:id="rId23"/>
    </p:embeddedFont>
    <p:embeddedFont>
      <p:font typeface="Noto Serif Display Ultra-Bold" panose="020B0604020202020204"/>
      <p:regular r:id="rId24"/>
    </p:embeddedFont>
    <p:embeddedFont>
      <p:font typeface="The Season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82FF"/>
    <a:srgbClr val="9900FF"/>
    <a:srgbClr val="9900CC"/>
    <a:srgbClr val="8F138F"/>
    <a:srgbClr val="E1D7A3"/>
    <a:srgbClr val="A309CD"/>
    <a:srgbClr val="E9FB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22" autoAdjust="0"/>
  </p:normalViewPr>
  <p:slideViewPr>
    <p:cSldViewPr>
      <p:cViewPr varScale="1">
        <p:scale>
          <a:sx n="54" d="100"/>
          <a:sy n="54" d="100"/>
        </p:scale>
        <p:origin x="76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C7198-BC9A-4BAE-BF4E-75F7163B3EF0}" type="datetimeFigureOut">
              <a:rPr lang="en-IN" smtClean="0"/>
              <a:t>06-10-2024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E4C02-4EA2-4AC6-A965-B91D1A9AD10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3360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E4C02-4EA2-4AC6-A965-B91D1A9AD104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85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0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F6A049C6-8B6B-DA0C-B239-F3E548F0A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04800"/>
            <a:ext cx="18440400" cy="105918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818019" y="417909"/>
            <a:ext cx="13858347" cy="923329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r>
              <a:rPr lang="en-US" sz="12000" b="1" dirty="0">
                <a:solidFill>
                  <a:srgbClr val="E1D7A3"/>
                </a:solidFill>
                <a:latin typeface="Noto Serif Display Ultra-Bold"/>
                <a:ea typeface="Noto Serif Display Ultra-Bold"/>
                <a:cs typeface="Noto Serif Display Ultra-Bold"/>
                <a:sym typeface="Noto Serif Display Ultra-Bold"/>
              </a:rPr>
              <a:t>Actionable Insights</a:t>
            </a:r>
          </a:p>
          <a:p>
            <a:r>
              <a:rPr lang="en-US" sz="12000" b="1" dirty="0">
                <a:solidFill>
                  <a:srgbClr val="E1D7A3"/>
                </a:solidFill>
                <a:latin typeface="Noto Serif Display Ultra-Bold"/>
                <a:ea typeface="Noto Serif Display Ultra-Bold"/>
                <a:cs typeface="Noto Serif Display Ultra-Bold"/>
                <a:sym typeface="Noto Serif Display Ultra-Bold"/>
              </a:rPr>
              <a:t>and their Implementation Roadmap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466355" y="8640695"/>
            <a:ext cx="5154989" cy="138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sz="4799" b="1" dirty="0">
                <a:solidFill>
                  <a:srgbClr val="E1D7A3"/>
                </a:solidFill>
                <a:latin typeface="Hatton Heavy"/>
                <a:ea typeface="Hatton Heavy"/>
                <a:cs typeface="Hatton Heavy"/>
                <a:sym typeface="Hatton Heavy"/>
              </a:rPr>
              <a:t>Presented by</a:t>
            </a:r>
          </a:p>
          <a:p>
            <a:pPr algn="ctr">
              <a:lnSpc>
                <a:spcPts val="5279"/>
              </a:lnSpc>
            </a:pPr>
            <a:r>
              <a:rPr lang="en-US" sz="4799" b="1" dirty="0">
                <a:solidFill>
                  <a:srgbClr val="E1D7A3"/>
                </a:solidFill>
                <a:latin typeface="Hatton Heavy"/>
                <a:ea typeface="Hatton Heavy"/>
                <a:cs typeface="Hatton Heavy"/>
                <a:sym typeface="Hatton Heavy"/>
              </a:rPr>
              <a:t>Sneha Mishra</a:t>
            </a:r>
          </a:p>
        </p:txBody>
      </p:sp>
      <p:grpSp>
        <p:nvGrpSpPr>
          <p:cNvPr id="58" name="Group 786">
            <a:extLst>
              <a:ext uri="{FF2B5EF4-FFF2-40B4-BE49-F238E27FC236}">
                <a16:creationId xmlns:a16="http://schemas.microsoft.com/office/drawing/2014/main" id="{787A8BFE-FEF6-251F-D52D-D419C8427788}"/>
              </a:ext>
            </a:extLst>
          </p:cNvPr>
          <p:cNvGrpSpPr/>
          <p:nvPr/>
        </p:nvGrpSpPr>
        <p:grpSpPr>
          <a:xfrm>
            <a:off x="15087600" y="723900"/>
            <a:ext cx="2986540" cy="1600200"/>
            <a:chOff x="0" y="0"/>
            <a:chExt cx="3880453" cy="2008423"/>
          </a:xfrm>
        </p:grpSpPr>
        <p:sp>
          <p:nvSpPr>
            <p:cNvPr id="59" name="Freeform 787">
              <a:extLst>
                <a:ext uri="{FF2B5EF4-FFF2-40B4-BE49-F238E27FC236}">
                  <a16:creationId xmlns:a16="http://schemas.microsoft.com/office/drawing/2014/main" id="{8EE50F11-CDE5-5938-5F49-049FBD7B7DC1}"/>
                </a:ext>
              </a:extLst>
            </p:cNvPr>
            <p:cNvSpPr/>
            <p:nvPr/>
          </p:nvSpPr>
          <p:spPr>
            <a:xfrm flipH="1">
              <a:off x="1962830" y="911134"/>
              <a:ext cx="1917623" cy="650725"/>
            </a:xfrm>
            <a:custGeom>
              <a:avLst/>
              <a:gdLst/>
              <a:ahLst/>
              <a:cxnLst/>
              <a:rect l="l" t="t" r="r" b="b"/>
              <a:pathLst>
                <a:path w="1917623" h="650725">
                  <a:moveTo>
                    <a:pt x="1917623" y="0"/>
                  </a:moveTo>
                  <a:lnTo>
                    <a:pt x="0" y="0"/>
                  </a:lnTo>
                  <a:lnTo>
                    <a:pt x="0" y="650725"/>
                  </a:lnTo>
                  <a:lnTo>
                    <a:pt x="1917623" y="650725"/>
                  </a:lnTo>
                  <a:lnTo>
                    <a:pt x="1917623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92148"/>
              </a:stretch>
            </a:blipFill>
          </p:spPr>
        </p:sp>
        <p:sp>
          <p:nvSpPr>
            <p:cNvPr id="60" name="Freeform 788">
              <a:extLst>
                <a:ext uri="{FF2B5EF4-FFF2-40B4-BE49-F238E27FC236}">
                  <a16:creationId xmlns:a16="http://schemas.microsoft.com/office/drawing/2014/main" id="{B8EAC041-009B-5D15-6B8D-B0FBC9A9BC03}"/>
                </a:ext>
              </a:extLst>
            </p:cNvPr>
            <p:cNvSpPr/>
            <p:nvPr/>
          </p:nvSpPr>
          <p:spPr>
            <a:xfrm rot="-6364810" flipV="1">
              <a:off x="2269663" y="8120"/>
              <a:ext cx="712787" cy="1419684"/>
            </a:xfrm>
            <a:custGeom>
              <a:avLst/>
              <a:gdLst/>
              <a:ahLst/>
              <a:cxnLst/>
              <a:rect l="l" t="t" r="r" b="b"/>
              <a:pathLst>
                <a:path w="712787" h="1419684">
                  <a:moveTo>
                    <a:pt x="0" y="1419684"/>
                  </a:moveTo>
                  <a:lnTo>
                    <a:pt x="712788" y="1419684"/>
                  </a:lnTo>
                  <a:lnTo>
                    <a:pt x="712788" y="0"/>
                  </a:lnTo>
                  <a:lnTo>
                    <a:pt x="0" y="0"/>
                  </a:lnTo>
                  <a:lnTo>
                    <a:pt x="0" y="1419684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789">
              <a:extLst>
                <a:ext uri="{FF2B5EF4-FFF2-40B4-BE49-F238E27FC236}">
                  <a16:creationId xmlns:a16="http://schemas.microsoft.com/office/drawing/2014/main" id="{D086C6BC-1795-B54B-5249-98E29CB556ED}"/>
                </a:ext>
              </a:extLst>
            </p:cNvPr>
            <p:cNvSpPr/>
            <p:nvPr/>
          </p:nvSpPr>
          <p:spPr>
            <a:xfrm rot="-4443814">
              <a:off x="897634" y="8120"/>
              <a:ext cx="712787" cy="1419684"/>
            </a:xfrm>
            <a:custGeom>
              <a:avLst/>
              <a:gdLst/>
              <a:ahLst/>
              <a:cxnLst/>
              <a:rect l="l" t="t" r="r" b="b"/>
              <a:pathLst>
                <a:path w="712787" h="1419684">
                  <a:moveTo>
                    <a:pt x="0" y="0"/>
                  </a:moveTo>
                  <a:lnTo>
                    <a:pt x="712788" y="0"/>
                  </a:lnTo>
                  <a:lnTo>
                    <a:pt x="712788" y="1419684"/>
                  </a:lnTo>
                  <a:lnTo>
                    <a:pt x="0" y="1419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790">
              <a:extLst>
                <a:ext uri="{FF2B5EF4-FFF2-40B4-BE49-F238E27FC236}">
                  <a16:creationId xmlns:a16="http://schemas.microsoft.com/office/drawing/2014/main" id="{F60B67EA-17BD-4BA9-434D-CE4755F03982}"/>
                </a:ext>
              </a:extLst>
            </p:cNvPr>
            <p:cNvSpPr/>
            <p:nvPr/>
          </p:nvSpPr>
          <p:spPr>
            <a:xfrm>
              <a:off x="0" y="911134"/>
              <a:ext cx="1917623" cy="650725"/>
            </a:xfrm>
            <a:custGeom>
              <a:avLst/>
              <a:gdLst/>
              <a:ahLst/>
              <a:cxnLst/>
              <a:rect l="l" t="t" r="r" b="b"/>
              <a:pathLst>
                <a:path w="1917623" h="650725">
                  <a:moveTo>
                    <a:pt x="0" y="0"/>
                  </a:moveTo>
                  <a:lnTo>
                    <a:pt x="1917623" y="0"/>
                  </a:lnTo>
                  <a:lnTo>
                    <a:pt x="1917623" y="650725"/>
                  </a:lnTo>
                  <a:lnTo>
                    <a:pt x="0" y="65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92148"/>
              </a:stretch>
            </a:blipFill>
          </p:spPr>
        </p:sp>
        <p:sp>
          <p:nvSpPr>
            <p:cNvPr id="63" name="Freeform 791">
              <a:extLst>
                <a:ext uri="{FF2B5EF4-FFF2-40B4-BE49-F238E27FC236}">
                  <a16:creationId xmlns:a16="http://schemas.microsoft.com/office/drawing/2014/main" id="{B07ED263-E155-7F82-6C33-AE98E8FA825B}"/>
                </a:ext>
              </a:extLst>
            </p:cNvPr>
            <p:cNvSpPr/>
            <p:nvPr/>
          </p:nvSpPr>
          <p:spPr>
            <a:xfrm>
              <a:off x="1465087" y="0"/>
              <a:ext cx="950280" cy="608226"/>
            </a:xfrm>
            <a:custGeom>
              <a:avLst/>
              <a:gdLst/>
              <a:ahLst/>
              <a:cxnLst/>
              <a:rect l="l" t="t" r="r" b="b"/>
              <a:pathLst>
                <a:path w="950280" h="608226">
                  <a:moveTo>
                    <a:pt x="0" y="0"/>
                  </a:moveTo>
                  <a:lnTo>
                    <a:pt x="950280" y="0"/>
                  </a:lnTo>
                  <a:lnTo>
                    <a:pt x="950280" y="608226"/>
                  </a:lnTo>
                  <a:lnTo>
                    <a:pt x="0" y="608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92980" r="-91680" b="-247755"/>
              </a:stretch>
            </a:blipFill>
          </p:spPr>
        </p:sp>
        <p:sp>
          <p:nvSpPr>
            <p:cNvPr id="64" name="Freeform 792">
              <a:extLst>
                <a:ext uri="{FF2B5EF4-FFF2-40B4-BE49-F238E27FC236}">
                  <a16:creationId xmlns:a16="http://schemas.microsoft.com/office/drawing/2014/main" id="{F37EC8F2-67E0-BB86-1D6C-E5C55DAADC39}"/>
                </a:ext>
              </a:extLst>
            </p:cNvPr>
            <p:cNvSpPr/>
            <p:nvPr/>
          </p:nvSpPr>
          <p:spPr>
            <a:xfrm>
              <a:off x="1405904" y="342297"/>
              <a:ext cx="1068645" cy="1291062"/>
            </a:xfrm>
            <a:custGeom>
              <a:avLst/>
              <a:gdLst/>
              <a:ahLst/>
              <a:cxnLst/>
              <a:rect l="l" t="t" r="r" b="b"/>
              <a:pathLst>
                <a:path w="1068645" h="1291062">
                  <a:moveTo>
                    <a:pt x="0" y="0"/>
                  </a:moveTo>
                  <a:lnTo>
                    <a:pt x="1068645" y="0"/>
                  </a:lnTo>
                  <a:lnTo>
                    <a:pt x="1068645" y="1291062"/>
                  </a:lnTo>
                  <a:lnTo>
                    <a:pt x="0" y="1291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5" name="Freeform 793">
              <a:extLst>
                <a:ext uri="{FF2B5EF4-FFF2-40B4-BE49-F238E27FC236}">
                  <a16:creationId xmlns:a16="http://schemas.microsoft.com/office/drawing/2014/main" id="{C1DA6F05-F895-2FE4-07C6-6A85336456A6}"/>
                </a:ext>
              </a:extLst>
            </p:cNvPr>
            <p:cNvSpPr/>
            <p:nvPr/>
          </p:nvSpPr>
          <p:spPr>
            <a:xfrm>
              <a:off x="1465087" y="423343"/>
              <a:ext cx="950280" cy="1148062"/>
            </a:xfrm>
            <a:custGeom>
              <a:avLst/>
              <a:gdLst/>
              <a:ahLst/>
              <a:cxnLst/>
              <a:rect l="l" t="t" r="r" b="b"/>
              <a:pathLst>
                <a:path w="950280" h="1148062">
                  <a:moveTo>
                    <a:pt x="0" y="0"/>
                  </a:moveTo>
                  <a:lnTo>
                    <a:pt x="950280" y="0"/>
                  </a:lnTo>
                  <a:lnTo>
                    <a:pt x="950280" y="1148062"/>
                  </a:lnTo>
                  <a:lnTo>
                    <a:pt x="0" y="1148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794">
              <a:extLst>
                <a:ext uri="{FF2B5EF4-FFF2-40B4-BE49-F238E27FC236}">
                  <a16:creationId xmlns:a16="http://schemas.microsoft.com/office/drawing/2014/main" id="{4E440BFC-D9EB-0DBC-72DC-C169735B0FFC}"/>
                </a:ext>
              </a:extLst>
            </p:cNvPr>
            <p:cNvSpPr/>
            <p:nvPr/>
          </p:nvSpPr>
          <p:spPr>
            <a:xfrm>
              <a:off x="1465087" y="533421"/>
              <a:ext cx="950280" cy="908813"/>
            </a:xfrm>
            <a:custGeom>
              <a:avLst/>
              <a:gdLst/>
              <a:ahLst/>
              <a:cxnLst/>
              <a:rect l="l" t="t" r="r" b="b"/>
              <a:pathLst>
                <a:path w="950280" h="908813">
                  <a:moveTo>
                    <a:pt x="0" y="0"/>
                  </a:moveTo>
                  <a:lnTo>
                    <a:pt x="950280" y="0"/>
                  </a:lnTo>
                  <a:lnTo>
                    <a:pt x="950280" y="908813"/>
                  </a:lnTo>
                  <a:lnTo>
                    <a:pt x="0" y="908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7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TextBox 795">
              <a:extLst>
                <a:ext uri="{FF2B5EF4-FFF2-40B4-BE49-F238E27FC236}">
                  <a16:creationId xmlns:a16="http://schemas.microsoft.com/office/drawing/2014/main" id="{81192722-93AB-8E55-7EF2-954CA189551D}"/>
                </a:ext>
              </a:extLst>
            </p:cNvPr>
            <p:cNvSpPr txBox="1"/>
            <p:nvPr/>
          </p:nvSpPr>
          <p:spPr>
            <a:xfrm>
              <a:off x="1624755" y="417771"/>
              <a:ext cx="630943" cy="1024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14"/>
                </a:lnSpc>
              </a:pPr>
              <a:r>
                <a:rPr lang="en-US" sz="4581" b="1" spc="251" dirty="0">
                  <a:solidFill>
                    <a:srgbClr val="E1D7A3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S</a:t>
              </a:r>
            </a:p>
          </p:txBody>
        </p:sp>
        <p:sp>
          <p:nvSpPr>
            <p:cNvPr id="68" name="Freeform 796">
              <a:extLst>
                <a:ext uri="{FF2B5EF4-FFF2-40B4-BE49-F238E27FC236}">
                  <a16:creationId xmlns:a16="http://schemas.microsoft.com/office/drawing/2014/main" id="{66481D69-41CD-B15F-B77C-078CE018EF32}"/>
                </a:ext>
              </a:extLst>
            </p:cNvPr>
            <p:cNvSpPr/>
            <p:nvPr/>
          </p:nvSpPr>
          <p:spPr>
            <a:xfrm rot="-10800000">
              <a:off x="837035" y="1579181"/>
              <a:ext cx="2206384" cy="429242"/>
            </a:xfrm>
            <a:custGeom>
              <a:avLst/>
              <a:gdLst/>
              <a:ahLst/>
              <a:cxnLst/>
              <a:rect l="l" t="t" r="r" b="b"/>
              <a:pathLst>
                <a:path w="2206384" h="429242">
                  <a:moveTo>
                    <a:pt x="0" y="0"/>
                  </a:moveTo>
                  <a:lnTo>
                    <a:pt x="2206384" y="0"/>
                  </a:lnTo>
                  <a:lnTo>
                    <a:pt x="2206384" y="429242"/>
                  </a:lnTo>
                  <a:lnTo>
                    <a:pt x="0" y="429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9" name="Freeform 797">
              <a:extLst>
                <a:ext uri="{FF2B5EF4-FFF2-40B4-BE49-F238E27FC236}">
                  <a16:creationId xmlns:a16="http://schemas.microsoft.com/office/drawing/2014/main" id="{4219E698-9DF9-F680-3443-0CA148AFE1DF}"/>
                </a:ext>
              </a:extLst>
            </p:cNvPr>
            <p:cNvSpPr/>
            <p:nvPr/>
          </p:nvSpPr>
          <p:spPr>
            <a:xfrm>
              <a:off x="1940227" y="1544227"/>
              <a:ext cx="1746865" cy="201845"/>
            </a:xfrm>
            <a:custGeom>
              <a:avLst/>
              <a:gdLst/>
              <a:ahLst/>
              <a:cxnLst/>
              <a:rect l="l" t="t" r="r" b="b"/>
              <a:pathLst>
                <a:path w="1746865" h="201845">
                  <a:moveTo>
                    <a:pt x="0" y="0"/>
                  </a:moveTo>
                  <a:lnTo>
                    <a:pt x="1746865" y="0"/>
                  </a:lnTo>
                  <a:lnTo>
                    <a:pt x="1746865" y="201845"/>
                  </a:lnTo>
                  <a:lnTo>
                    <a:pt x="0" y="201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-176308"/>
              </a:stretch>
            </a:blipFill>
          </p:spPr>
        </p:sp>
        <p:sp>
          <p:nvSpPr>
            <p:cNvPr id="70" name="Freeform 798">
              <a:extLst>
                <a:ext uri="{FF2B5EF4-FFF2-40B4-BE49-F238E27FC236}">
                  <a16:creationId xmlns:a16="http://schemas.microsoft.com/office/drawing/2014/main" id="{1C767C68-E22A-81E9-2D28-269DBA055D9C}"/>
                </a:ext>
              </a:extLst>
            </p:cNvPr>
            <p:cNvSpPr/>
            <p:nvPr/>
          </p:nvSpPr>
          <p:spPr>
            <a:xfrm flipH="1">
              <a:off x="193362" y="1544227"/>
              <a:ext cx="1746865" cy="201845"/>
            </a:xfrm>
            <a:custGeom>
              <a:avLst/>
              <a:gdLst/>
              <a:ahLst/>
              <a:cxnLst/>
              <a:rect l="l" t="t" r="r" b="b"/>
              <a:pathLst>
                <a:path w="1746865" h="201845">
                  <a:moveTo>
                    <a:pt x="1746865" y="0"/>
                  </a:moveTo>
                  <a:lnTo>
                    <a:pt x="0" y="0"/>
                  </a:lnTo>
                  <a:lnTo>
                    <a:pt x="0" y="201845"/>
                  </a:lnTo>
                  <a:lnTo>
                    <a:pt x="1746865" y="201845"/>
                  </a:lnTo>
                  <a:lnTo>
                    <a:pt x="1746865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-176308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0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29913" y="0"/>
            <a:ext cx="2548004" cy="5264303"/>
            <a:chOff x="0" y="0"/>
            <a:chExt cx="660400" cy="13644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364419"/>
            </a:xfrm>
            <a:custGeom>
              <a:avLst/>
              <a:gdLst/>
              <a:ahLst/>
              <a:cxnLst/>
              <a:rect l="l" t="t" r="r" b="b"/>
              <a:pathLst>
                <a:path w="660400" h="1364419">
                  <a:moveTo>
                    <a:pt x="220252" y="1345350"/>
                  </a:moveTo>
                  <a:cubicBezTo>
                    <a:pt x="254109" y="1356864"/>
                    <a:pt x="292600" y="1364419"/>
                    <a:pt x="330378" y="1364419"/>
                  </a:cubicBezTo>
                  <a:cubicBezTo>
                    <a:pt x="368157" y="1364419"/>
                    <a:pt x="404509" y="1357942"/>
                    <a:pt x="438009" y="1346428"/>
                  </a:cubicBezTo>
                  <a:cubicBezTo>
                    <a:pt x="438723" y="1346069"/>
                    <a:pt x="439435" y="1346069"/>
                    <a:pt x="440148" y="1345710"/>
                  </a:cubicBezTo>
                  <a:cubicBezTo>
                    <a:pt x="565955" y="1299654"/>
                    <a:pt x="658618" y="1178040"/>
                    <a:pt x="660400" y="10236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22905"/>
                  </a:lnTo>
                  <a:cubicBezTo>
                    <a:pt x="1782" y="1178759"/>
                    <a:pt x="93019" y="1300375"/>
                    <a:pt x="220252" y="1345350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660400" cy="1323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04674" y="0"/>
            <a:ext cx="2548004" cy="5748795"/>
            <a:chOff x="0" y="0"/>
            <a:chExt cx="660400" cy="148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1489992"/>
            </a:xfrm>
            <a:custGeom>
              <a:avLst/>
              <a:gdLst/>
              <a:ahLst/>
              <a:cxnLst/>
              <a:rect l="l" t="t" r="r" b="b"/>
              <a:pathLst>
                <a:path w="660400" h="1489992">
                  <a:moveTo>
                    <a:pt x="220252" y="1470922"/>
                  </a:moveTo>
                  <a:cubicBezTo>
                    <a:pt x="254109" y="1482436"/>
                    <a:pt x="292600" y="1489992"/>
                    <a:pt x="330378" y="1489992"/>
                  </a:cubicBezTo>
                  <a:cubicBezTo>
                    <a:pt x="368157" y="1489992"/>
                    <a:pt x="404509" y="1483514"/>
                    <a:pt x="438009" y="1472001"/>
                  </a:cubicBezTo>
                  <a:cubicBezTo>
                    <a:pt x="438723" y="1471641"/>
                    <a:pt x="439435" y="1471641"/>
                    <a:pt x="440148" y="1471282"/>
                  </a:cubicBezTo>
                  <a:cubicBezTo>
                    <a:pt x="565955" y="1425227"/>
                    <a:pt x="658618" y="1303613"/>
                    <a:pt x="660400" y="114644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45596"/>
                  </a:lnTo>
                  <a:cubicBezTo>
                    <a:pt x="1782" y="1304331"/>
                    <a:pt x="93019" y="1425947"/>
                    <a:pt x="220252" y="1470922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660400" cy="1448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79435" y="0"/>
            <a:ext cx="2548004" cy="6222275"/>
            <a:chOff x="0" y="0"/>
            <a:chExt cx="660400" cy="16127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1612710"/>
            </a:xfrm>
            <a:custGeom>
              <a:avLst/>
              <a:gdLst/>
              <a:ahLst/>
              <a:cxnLst/>
              <a:rect l="l" t="t" r="r" b="b"/>
              <a:pathLst>
                <a:path w="660400" h="1612710">
                  <a:moveTo>
                    <a:pt x="220252" y="1593641"/>
                  </a:moveTo>
                  <a:cubicBezTo>
                    <a:pt x="254109" y="1605155"/>
                    <a:pt x="292600" y="1612710"/>
                    <a:pt x="330378" y="1612710"/>
                  </a:cubicBezTo>
                  <a:cubicBezTo>
                    <a:pt x="368157" y="1612710"/>
                    <a:pt x="404509" y="1606233"/>
                    <a:pt x="438009" y="1594719"/>
                  </a:cubicBezTo>
                  <a:cubicBezTo>
                    <a:pt x="438723" y="1594359"/>
                    <a:pt x="439435" y="1594359"/>
                    <a:pt x="440148" y="1594000"/>
                  </a:cubicBezTo>
                  <a:cubicBezTo>
                    <a:pt x="565955" y="1547945"/>
                    <a:pt x="658618" y="1426331"/>
                    <a:pt x="660400" y="12664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265500"/>
                  </a:lnTo>
                  <a:cubicBezTo>
                    <a:pt x="1782" y="1427050"/>
                    <a:pt x="93019" y="1548665"/>
                    <a:pt x="220252" y="1593641"/>
                  </a:cubicBezTo>
                  <a:close/>
                </a:path>
              </a:pathLst>
            </a:custGeom>
            <a:solidFill>
              <a:srgbClr val="C282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660400" cy="157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054196" y="0"/>
            <a:ext cx="2548004" cy="6552611"/>
            <a:chOff x="0" y="0"/>
            <a:chExt cx="660400" cy="16983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1698327"/>
            </a:xfrm>
            <a:custGeom>
              <a:avLst/>
              <a:gdLst/>
              <a:ahLst/>
              <a:cxnLst/>
              <a:rect l="l" t="t" r="r" b="b"/>
              <a:pathLst>
                <a:path w="660400" h="1698327">
                  <a:moveTo>
                    <a:pt x="220252" y="1679258"/>
                  </a:moveTo>
                  <a:cubicBezTo>
                    <a:pt x="254109" y="1690772"/>
                    <a:pt x="292600" y="1698327"/>
                    <a:pt x="330378" y="1698327"/>
                  </a:cubicBezTo>
                  <a:cubicBezTo>
                    <a:pt x="368157" y="1698327"/>
                    <a:pt x="404509" y="1691850"/>
                    <a:pt x="438009" y="1680336"/>
                  </a:cubicBezTo>
                  <a:cubicBezTo>
                    <a:pt x="438723" y="1679977"/>
                    <a:pt x="439435" y="1679977"/>
                    <a:pt x="440148" y="1679617"/>
                  </a:cubicBezTo>
                  <a:cubicBezTo>
                    <a:pt x="565955" y="1633562"/>
                    <a:pt x="658618" y="1511948"/>
                    <a:pt x="660400" y="135015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49153"/>
                  </a:lnTo>
                  <a:cubicBezTo>
                    <a:pt x="1782" y="1512667"/>
                    <a:pt x="93019" y="1634282"/>
                    <a:pt x="220252" y="1679258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660400" cy="1657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7326883" y="720866"/>
            <a:ext cx="739048" cy="740395"/>
          </a:xfrm>
          <a:custGeom>
            <a:avLst/>
            <a:gdLst/>
            <a:ahLst/>
            <a:cxnLst/>
            <a:rect l="l" t="t" r="r" b="b"/>
            <a:pathLst>
              <a:path w="739048" h="740395">
                <a:moveTo>
                  <a:pt x="0" y="0"/>
                </a:moveTo>
                <a:lnTo>
                  <a:pt x="739048" y="0"/>
                </a:lnTo>
                <a:lnTo>
                  <a:pt x="739048" y="740394"/>
                </a:lnTo>
                <a:lnTo>
                  <a:pt x="0" y="740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988636" y="826532"/>
            <a:ext cx="679123" cy="659986"/>
          </a:xfrm>
          <a:custGeom>
            <a:avLst/>
            <a:gdLst/>
            <a:ahLst/>
            <a:cxnLst/>
            <a:rect l="l" t="t" r="r" b="b"/>
            <a:pathLst>
              <a:path w="679123" h="659986">
                <a:moveTo>
                  <a:pt x="0" y="0"/>
                </a:moveTo>
                <a:lnTo>
                  <a:pt x="679124" y="0"/>
                </a:lnTo>
                <a:lnTo>
                  <a:pt x="679124" y="659987"/>
                </a:lnTo>
                <a:lnTo>
                  <a:pt x="0" y="6599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86205" y="0"/>
            <a:ext cx="2548004" cy="4311479"/>
            <a:chOff x="0" y="0"/>
            <a:chExt cx="660400" cy="11174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0400" cy="1117463"/>
            </a:xfrm>
            <a:custGeom>
              <a:avLst/>
              <a:gdLst/>
              <a:ahLst/>
              <a:cxnLst/>
              <a:rect l="l" t="t" r="r" b="b"/>
              <a:pathLst>
                <a:path w="660400" h="1117463">
                  <a:moveTo>
                    <a:pt x="220252" y="1098394"/>
                  </a:moveTo>
                  <a:cubicBezTo>
                    <a:pt x="254109" y="1109908"/>
                    <a:pt x="292600" y="1117463"/>
                    <a:pt x="330378" y="1117463"/>
                  </a:cubicBezTo>
                  <a:cubicBezTo>
                    <a:pt x="368157" y="1117463"/>
                    <a:pt x="404509" y="1110986"/>
                    <a:pt x="438009" y="1099472"/>
                  </a:cubicBezTo>
                  <a:cubicBezTo>
                    <a:pt x="438723" y="1099113"/>
                    <a:pt x="439435" y="1099113"/>
                    <a:pt x="440148" y="1098754"/>
                  </a:cubicBezTo>
                  <a:cubicBezTo>
                    <a:pt x="565955" y="1052698"/>
                    <a:pt x="658618" y="931084"/>
                    <a:pt x="660400" y="78219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1613"/>
                  </a:lnTo>
                  <a:cubicBezTo>
                    <a:pt x="1782" y="931803"/>
                    <a:pt x="93019" y="1053418"/>
                    <a:pt x="220252" y="1098394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660400" cy="1076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98048" y="721795"/>
            <a:ext cx="701562" cy="701562"/>
          </a:xfrm>
          <a:custGeom>
            <a:avLst/>
            <a:gdLst/>
            <a:ahLst/>
            <a:cxnLst/>
            <a:rect l="l" t="t" r="r" b="b"/>
            <a:pathLst>
              <a:path w="701562" h="701562">
                <a:moveTo>
                  <a:pt x="0" y="0"/>
                </a:moveTo>
                <a:lnTo>
                  <a:pt x="701562" y="0"/>
                </a:lnTo>
                <a:lnTo>
                  <a:pt x="701562" y="701563"/>
                </a:lnTo>
                <a:lnTo>
                  <a:pt x="0" y="7015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074473" y="721795"/>
            <a:ext cx="866299" cy="869460"/>
          </a:xfrm>
          <a:custGeom>
            <a:avLst/>
            <a:gdLst/>
            <a:ahLst/>
            <a:cxnLst/>
            <a:rect l="l" t="t" r="r" b="b"/>
            <a:pathLst>
              <a:path w="866299" h="869460">
                <a:moveTo>
                  <a:pt x="866299" y="0"/>
                </a:moveTo>
                <a:lnTo>
                  <a:pt x="0" y="0"/>
                </a:lnTo>
                <a:lnTo>
                  <a:pt x="0" y="869461"/>
                </a:lnTo>
                <a:lnTo>
                  <a:pt x="866299" y="869461"/>
                </a:lnTo>
                <a:lnTo>
                  <a:pt x="86629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136945" y="780443"/>
            <a:ext cx="707035" cy="752165"/>
          </a:xfrm>
          <a:custGeom>
            <a:avLst/>
            <a:gdLst/>
            <a:ahLst/>
            <a:cxnLst/>
            <a:rect l="l" t="t" r="r" b="b"/>
            <a:pathLst>
              <a:path w="707035" h="752165">
                <a:moveTo>
                  <a:pt x="0" y="0"/>
                </a:moveTo>
                <a:lnTo>
                  <a:pt x="707035" y="0"/>
                </a:lnTo>
                <a:lnTo>
                  <a:pt x="707035" y="752165"/>
                </a:lnTo>
                <a:lnTo>
                  <a:pt x="0" y="752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6657714" y="2349626"/>
            <a:ext cx="2075460" cy="1235801"/>
            <a:chOff x="0" y="-19050"/>
            <a:chExt cx="2767280" cy="1647734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3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588484"/>
              <a:ext cx="2767280" cy="104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200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Targeted Incentives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532365" y="2386629"/>
            <a:ext cx="2075460" cy="1633538"/>
            <a:chOff x="0" y="-19050"/>
            <a:chExt cx="2767280" cy="2178049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4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588484"/>
              <a:ext cx="2767280" cy="1570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200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Diversify Market Segments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415707" y="2386629"/>
            <a:ext cx="2075460" cy="1235801"/>
            <a:chOff x="0" y="-19050"/>
            <a:chExt cx="2767280" cy="1647734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9FB7D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5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588484"/>
              <a:ext cx="2767280" cy="104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200" b="1" spc="43" dirty="0">
                  <a:solidFill>
                    <a:srgbClr val="E9FB7D"/>
                  </a:solidFill>
                  <a:latin typeface="Hatton"/>
                  <a:ea typeface="Hatton"/>
                  <a:cs typeface="Hatton"/>
                  <a:sym typeface="Hatton"/>
                </a:rPr>
                <a:t> Reduce long wait times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5279889" y="2386629"/>
            <a:ext cx="2075460" cy="1633346"/>
            <a:chOff x="0" y="-19050"/>
            <a:chExt cx="2767280" cy="2177794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6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588484"/>
              <a:ext cx="2767280" cy="157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200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Find &amp; Fix issues with Room Type A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775424" y="7299256"/>
            <a:ext cx="10742891" cy="225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00"/>
              </a:lnSpc>
              <a:spcBef>
                <a:spcPct val="0"/>
              </a:spcBef>
            </a:pPr>
            <a:r>
              <a:rPr lang="en-US" sz="11714" b="1" dirty="0">
                <a:solidFill>
                  <a:srgbClr val="C282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Insights Derived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813305" y="9382125"/>
            <a:ext cx="1507140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b="1" spc="560" dirty="0">
                <a:solidFill>
                  <a:srgbClr val="E1D7A3"/>
                </a:solidFill>
                <a:latin typeface="Hatton Bold"/>
                <a:ea typeface="Hatton Bold"/>
                <a:cs typeface="Hatton Bold"/>
                <a:sym typeface="Hatton Bold"/>
              </a:rPr>
              <a:t>10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3558059" y="0"/>
            <a:ext cx="2548004" cy="4801834"/>
            <a:chOff x="0" y="0"/>
            <a:chExt cx="660400" cy="124455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60400" cy="1244555"/>
            </a:xfrm>
            <a:custGeom>
              <a:avLst/>
              <a:gdLst/>
              <a:ahLst/>
              <a:cxnLst/>
              <a:rect l="l" t="t" r="r" b="b"/>
              <a:pathLst>
                <a:path w="660400" h="1244555">
                  <a:moveTo>
                    <a:pt x="220252" y="1225486"/>
                  </a:moveTo>
                  <a:cubicBezTo>
                    <a:pt x="254109" y="1237000"/>
                    <a:pt x="292600" y="1244555"/>
                    <a:pt x="330378" y="1244555"/>
                  </a:cubicBezTo>
                  <a:cubicBezTo>
                    <a:pt x="368157" y="1244555"/>
                    <a:pt x="404509" y="1238078"/>
                    <a:pt x="438009" y="1226564"/>
                  </a:cubicBezTo>
                  <a:cubicBezTo>
                    <a:pt x="438723" y="1226205"/>
                    <a:pt x="439435" y="1226205"/>
                    <a:pt x="440148" y="1225845"/>
                  </a:cubicBezTo>
                  <a:cubicBezTo>
                    <a:pt x="565955" y="1179790"/>
                    <a:pt x="658618" y="1058176"/>
                    <a:pt x="660400" y="9064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05790"/>
                  </a:lnTo>
                  <a:cubicBezTo>
                    <a:pt x="1782" y="1058895"/>
                    <a:pt x="93019" y="1180510"/>
                    <a:pt x="220252" y="1225486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660400" cy="120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782953" y="2342483"/>
            <a:ext cx="2075460" cy="1620379"/>
            <a:chOff x="0" y="-28575"/>
            <a:chExt cx="2767280" cy="2160505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28575"/>
              <a:ext cx="2767280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39"/>
                </a:lnSpc>
              </a:pPr>
              <a:r>
                <a:rPr lang="en-US" sz="2199" b="1" spc="219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2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561414"/>
              <a:ext cx="2767280" cy="1570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Top Choice for Last Minute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11099" y="2386629"/>
            <a:ext cx="2075460" cy="1633538"/>
            <a:chOff x="0" y="-19050"/>
            <a:chExt cx="2767280" cy="2178050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1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588484"/>
              <a:ext cx="2767280" cy="1570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Vary the Average Daily Rate</a:t>
              </a:r>
            </a:p>
          </p:txBody>
        </p:sp>
      </p:grpSp>
      <p:sp>
        <p:nvSpPr>
          <p:cNvPr id="45" name="Freeform 45"/>
          <p:cNvSpPr/>
          <p:nvPr/>
        </p:nvSpPr>
        <p:spPr>
          <a:xfrm>
            <a:off x="4360372" y="742620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8" y="0"/>
                </a:lnTo>
                <a:lnTo>
                  <a:pt x="1000528" y="865911"/>
                </a:lnTo>
                <a:lnTo>
                  <a:pt x="0" y="8659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0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553" y="1866900"/>
            <a:ext cx="17624319" cy="216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91" lvl="1" indent="-442595" algn="l">
              <a:lnSpc>
                <a:spcPts val="5740"/>
              </a:lnSpc>
              <a:buFont typeface="Arial"/>
              <a:buChar char="•"/>
            </a:pPr>
            <a:r>
              <a:rPr lang="en-US" sz="4100" b="1" dirty="0">
                <a:solidFill>
                  <a:srgbClr val="C282FF"/>
                </a:solidFill>
                <a:latin typeface="Hatton Semi-Bold"/>
                <a:ea typeface="Hatton Semi-Bold"/>
                <a:cs typeface="Hatton Semi-Bold"/>
                <a:sym typeface="Hatton Semi-Bold"/>
              </a:rPr>
              <a:t>In city hotels, cancelled reservations tend to remain on waiting lists much longer than those that are not cancelled. On average, they spend about 2.3 times more time waiting. </a:t>
            </a:r>
          </a:p>
        </p:txBody>
      </p:sp>
      <p:sp>
        <p:nvSpPr>
          <p:cNvPr id="3" name="Freeform 3"/>
          <p:cNvSpPr/>
          <p:nvPr/>
        </p:nvSpPr>
        <p:spPr>
          <a:xfrm>
            <a:off x="1066800" y="4195390"/>
            <a:ext cx="11887200" cy="1862510"/>
          </a:xfrm>
          <a:custGeom>
            <a:avLst/>
            <a:gdLst/>
            <a:ahLst/>
            <a:cxnLst/>
            <a:rect l="l" t="t" r="r" b="b"/>
            <a:pathLst>
              <a:path w="10136609" h="1439018">
                <a:moveTo>
                  <a:pt x="0" y="0"/>
                </a:moveTo>
                <a:lnTo>
                  <a:pt x="10136608" y="0"/>
                </a:lnTo>
                <a:lnTo>
                  <a:pt x="10136608" y="1439017"/>
                </a:lnTo>
                <a:lnTo>
                  <a:pt x="0" y="1439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1219200" y="168645"/>
            <a:ext cx="15002828" cy="140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319"/>
              </a:lnSpc>
              <a:spcBef>
                <a:spcPct val="0"/>
              </a:spcBef>
            </a:pPr>
            <a:r>
              <a:rPr lang="en-US" sz="8799" b="1" dirty="0">
                <a:solidFill>
                  <a:srgbClr val="E1D7A3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Reduce the Long Wait Times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382125"/>
            <a:ext cx="1061145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b="1" spc="560" dirty="0">
                <a:solidFill>
                  <a:srgbClr val="E1D7A3"/>
                </a:solidFill>
                <a:latin typeface="Hatton Bold"/>
                <a:ea typeface="Hatton Bold"/>
                <a:cs typeface="Hatton Bold"/>
                <a:sym typeface="Hatton Bold"/>
              </a:rPr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A8F23-08FD-4FB2-212D-E45C0CB69F08}"/>
              </a:ext>
            </a:extLst>
          </p:cNvPr>
          <p:cNvSpPr txBox="1"/>
          <p:nvPr/>
        </p:nvSpPr>
        <p:spPr>
          <a:xfrm>
            <a:off x="165553" y="6286500"/>
            <a:ext cx="17291744" cy="3722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5191" marR="0" lvl="1" indent="-442595" algn="l" defTabSz="914400" rtl="0" eaLnBrk="1" fontAlgn="auto" latinLnBrk="0" hangingPunct="1">
              <a:lnSpc>
                <a:spcPts val="57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4100" b="1" i="0" u="none" strike="noStrike" kern="1200" cap="none" spc="0" normalizeH="0" baseline="0" noProof="0" dirty="0">
                <a:ln>
                  <a:noFill/>
                </a:ln>
                <a:solidFill>
                  <a:srgbClr val="C282FF"/>
                </a:solidFill>
                <a:effectLst/>
                <a:uLnTx/>
                <a:uFillTx/>
                <a:latin typeface="Hatton Semi-Bold"/>
                <a:ea typeface="Hatton Semi-Bold"/>
                <a:cs typeface="Hatton Semi-Bold"/>
                <a:sym typeface="Hatton Semi-Bold"/>
              </a:rPr>
              <a:t>To reduce these extended wait times, we need to streamline booking processes, to avoid such long waits &amp; subsequent loss of revenue</a:t>
            </a:r>
          </a:p>
          <a:p>
            <a:pPr marL="885191" marR="0" lvl="1" indent="-442595" algn="l" defTabSz="914400" rtl="0" eaLnBrk="1" fontAlgn="auto" latinLnBrk="0" hangingPunct="1">
              <a:lnSpc>
                <a:spcPts val="57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4100" b="1" i="0" u="none" strike="noStrike" kern="1200" cap="none" spc="0" normalizeH="0" baseline="0" noProof="0" dirty="0">
                <a:ln>
                  <a:noFill/>
                </a:ln>
                <a:solidFill>
                  <a:srgbClr val="C282FF"/>
                </a:solidFill>
                <a:effectLst/>
                <a:uLnTx/>
                <a:uFillTx/>
                <a:latin typeface="Hatton Semi-Bold"/>
                <a:ea typeface="Hatton Semi-Bold"/>
                <a:cs typeface="Hatton Semi-Bold"/>
                <a:sym typeface="Hatton Semi-Bold"/>
              </a:rPr>
              <a:t>We should incorporate algorithms to more precisely predict demand and occupancy, cutting wait times.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0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29913" y="0"/>
            <a:ext cx="2548004" cy="5264303"/>
            <a:chOff x="0" y="0"/>
            <a:chExt cx="660400" cy="13644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364419"/>
            </a:xfrm>
            <a:custGeom>
              <a:avLst/>
              <a:gdLst/>
              <a:ahLst/>
              <a:cxnLst/>
              <a:rect l="l" t="t" r="r" b="b"/>
              <a:pathLst>
                <a:path w="660400" h="1364419">
                  <a:moveTo>
                    <a:pt x="220252" y="1345350"/>
                  </a:moveTo>
                  <a:cubicBezTo>
                    <a:pt x="254109" y="1356864"/>
                    <a:pt x="292600" y="1364419"/>
                    <a:pt x="330378" y="1364419"/>
                  </a:cubicBezTo>
                  <a:cubicBezTo>
                    <a:pt x="368157" y="1364419"/>
                    <a:pt x="404509" y="1357942"/>
                    <a:pt x="438009" y="1346428"/>
                  </a:cubicBezTo>
                  <a:cubicBezTo>
                    <a:pt x="438723" y="1346069"/>
                    <a:pt x="439435" y="1346069"/>
                    <a:pt x="440148" y="1345710"/>
                  </a:cubicBezTo>
                  <a:cubicBezTo>
                    <a:pt x="565955" y="1299654"/>
                    <a:pt x="658618" y="1178040"/>
                    <a:pt x="660400" y="10236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22905"/>
                  </a:lnTo>
                  <a:cubicBezTo>
                    <a:pt x="1782" y="1178759"/>
                    <a:pt x="93019" y="1300375"/>
                    <a:pt x="220252" y="1345350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660400" cy="1323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04674" y="0"/>
            <a:ext cx="2548004" cy="5748795"/>
            <a:chOff x="0" y="0"/>
            <a:chExt cx="660400" cy="148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1489992"/>
            </a:xfrm>
            <a:custGeom>
              <a:avLst/>
              <a:gdLst/>
              <a:ahLst/>
              <a:cxnLst/>
              <a:rect l="l" t="t" r="r" b="b"/>
              <a:pathLst>
                <a:path w="660400" h="1489992">
                  <a:moveTo>
                    <a:pt x="220252" y="1470922"/>
                  </a:moveTo>
                  <a:cubicBezTo>
                    <a:pt x="254109" y="1482436"/>
                    <a:pt x="292600" y="1489992"/>
                    <a:pt x="330378" y="1489992"/>
                  </a:cubicBezTo>
                  <a:cubicBezTo>
                    <a:pt x="368157" y="1489992"/>
                    <a:pt x="404509" y="1483514"/>
                    <a:pt x="438009" y="1472001"/>
                  </a:cubicBezTo>
                  <a:cubicBezTo>
                    <a:pt x="438723" y="1471641"/>
                    <a:pt x="439435" y="1471641"/>
                    <a:pt x="440148" y="1471282"/>
                  </a:cubicBezTo>
                  <a:cubicBezTo>
                    <a:pt x="565955" y="1425227"/>
                    <a:pt x="658618" y="1303613"/>
                    <a:pt x="660400" y="114644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45596"/>
                  </a:lnTo>
                  <a:cubicBezTo>
                    <a:pt x="1782" y="1304331"/>
                    <a:pt x="93019" y="1425947"/>
                    <a:pt x="220252" y="1470922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660400" cy="1448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79435" y="0"/>
            <a:ext cx="2548004" cy="6222275"/>
            <a:chOff x="0" y="0"/>
            <a:chExt cx="660400" cy="16127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1612710"/>
            </a:xfrm>
            <a:custGeom>
              <a:avLst/>
              <a:gdLst/>
              <a:ahLst/>
              <a:cxnLst/>
              <a:rect l="l" t="t" r="r" b="b"/>
              <a:pathLst>
                <a:path w="660400" h="1612710">
                  <a:moveTo>
                    <a:pt x="220252" y="1593641"/>
                  </a:moveTo>
                  <a:cubicBezTo>
                    <a:pt x="254109" y="1605155"/>
                    <a:pt x="292600" y="1612710"/>
                    <a:pt x="330378" y="1612710"/>
                  </a:cubicBezTo>
                  <a:cubicBezTo>
                    <a:pt x="368157" y="1612710"/>
                    <a:pt x="404509" y="1606233"/>
                    <a:pt x="438009" y="1594719"/>
                  </a:cubicBezTo>
                  <a:cubicBezTo>
                    <a:pt x="438723" y="1594359"/>
                    <a:pt x="439435" y="1594359"/>
                    <a:pt x="440148" y="1594000"/>
                  </a:cubicBezTo>
                  <a:cubicBezTo>
                    <a:pt x="565955" y="1547945"/>
                    <a:pt x="658618" y="1426331"/>
                    <a:pt x="660400" y="12664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265500"/>
                  </a:lnTo>
                  <a:cubicBezTo>
                    <a:pt x="1782" y="1427050"/>
                    <a:pt x="93019" y="1548665"/>
                    <a:pt x="220252" y="1593641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660400" cy="157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054196" y="0"/>
            <a:ext cx="2548004" cy="6552611"/>
            <a:chOff x="0" y="0"/>
            <a:chExt cx="660400" cy="16983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1698327"/>
            </a:xfrm>
            <a:custGeom>
              <a:avLst/>
              <a:gdLst/>
              <a:ahLst/>
              <a:cxnLst/>
              <a:rect l="l" t="t" r="r" b="b"/>
              <a:pathLst>
                <a:path w="660400" h="1698327">
                  <a:moveTo>
                    <a:pt x="220252" y="1679258"/>
                  </a:moveTo>
                  <a:cubicBezTo>
                    <a:pt x="254109" y="1690772"/>
                    <a:pt x="292600" y="1698327"/>
                    <a:pt x="330378" y="1698327"/>
                  </a:cubicBezTo>
                  <a:cubicBezTo>
                    <a:pt x="368157" y="1698327"/>
                    <a:pt x="404509" y="1691850"/>
                    <a:pt x="438009" y="1680336"/>
                  </a:cubicBezTo>
                  <a:cubicBezTo>
                    <a:pt x="438723" y="1679977"/>
                    <a:pt x="439435" y="1679977"/>
                    <a:pt x="440148" y="1679617"/>
                  </a:cubicBezTo>
                  <a:cubicBezTo>
                    <a:pt x="565955" y="1633562"/>
                    <a:pt x="658618" y="1511948"/>
                    <a:pt x="660400" y="135015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49153"/>
                  </a:lnTo>
                  <a:cubicBezTo>
                    <a:pt x="1782" y="1512667"/>
                    <a:pt x="93019" y="1634282"/>
                    <a:pt x="220252" y="1679258"/>
                  </a:cubicBezTo>
                  <a:close/>
                </a:path>
              </a:pathLst>
            </a:custGeom>
            <a:solidFill>
              <a:srgbClr val="C282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660400" cy="1657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7326883" y="720866"/>
            <a:ext cx="739048" cy="740395"/>
          </a:xfrm>
          <a:custGeom>
            <a:avLst/>
            <a:gdLst/>
            <a:ahLst/>
            <a:cxnLst/>
            <a:rect l="l" t="t" r="r" b="b"/>
            <a:pathLst>
              <a:path w="739048" h="740395">
                <a:moveTo>
                  <a:pt x="0" y="0"/>
                </a:moveTo>
                <a:lnTo>
                  <a:pt x="739048" y="0"/>
                </a:lnTo>
                <a:lnTo>
                  <a:pt x="739048" y="740394"/>
                </a:lnTo>
                <a:lnTo>
                  <a:pt x="0" y="740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988636" y="826532"/>
            <a:ext cx="679123" cy="659986"/>
          </a:xfrm>
          <a:custGeom>
            <a:avLst/>
            <a:gdLst/>
            <a:ahLst/>
            <a:cxnLst/>
            <a:rect l="l" t="t" r="r" b="b"/>
            <a:pathLst>
              <a:path w="679123" h="659986">
                <a:moveTo>
                  <a:pt x="0" y="0"/>
                </a:moveTo>
                <a:lnTo>
                  <a:pt x="679124" y="0"/>
                </a:lnTo>
                <a:lnTo>
                  <a:pt x="679124" y="659987"/>
                </a:lnTo>
                <a:lnTo>
                  <a:pt x="0" y="6599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86205" y="0"/>
            <a:ext cx="2548004" cy="4311479"/>
            <a:chOff x="0" y="0"/>
            <a:chExt cx="660400" cy="11174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0400" cy="1117463"/>
            </a:xfrm>
            <a:custGeom>
              <a:avLst/>
              <a:gdLst/>
              <a:ahLst/>
              <a:cxnLst/>
              <a:rect l="l" t="t" r="r" b="b"/>
              <a:pathLst>
                <a:path w="660400" h="1117463">
                  <a:moveTo>
                    <a:pt x="220252" y="1098394"/>
                  </a:moveTo>
                  <a:cubicBezTo>
                    <a:pt x="254109" y="1109908"/>
                    <a:pt x="292600" y="1117463"/>
                    <a:pt x="330378" y="1117463"/>
                  </a:cubicBezTo>
                  <a:cubicBezTo>
                    <a:pt x="368157" y="1117463"/>
                    <a:pt x="404509" y="1110986"/>
                    <a:pt x="438009" y="1099472"/>
                  </a:cubicBezTo>
                  <a:cubicBezTo>
                    <a:pt x="438723" y="1099113"/>
                    <a:pt x="439435" y="1099113"/>
                    <a:pt x="440148" y="1098754"/>
                  </a:cubicBezTo>
                  <a:cubicBezTo>
                    <a:pt x="565955" y="1052698"/>
                    <a:pt x="658618" y="931084"/>
                    <a:pt x="660400" y="78219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1613"/>
                  </a:lnTo>
                  <a:cubicBezTo>
                    <a:pt x="1782" y="931803"/>
                    <a:pt x="93019" y="1053418"/>
                    <a:pt x="220252" y="1098394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660400" cy="1076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98048" y="721795"/>
            <a:ext cx="701562" cy="701562"/>
          </a:xfrm>
          <a:custGeom>
            <a:avLst/>
            <a:gdLst/>
            <a:ahLst/>
            <a:cxnLst/>
            <a:rect l="l" t="t" r="r" b="b"/>
            <a:pathLst>
              <a:path w="701562" h="701562">
                <a:moveTo>
                  <a:pt x="0" y="0"/>
                </a:moveTo>
                <a:lnTo>
                  <a:pt x="701562" y="0"/>
                </a:lnTo>
                <a:lnTo>
                  <a:pt x="701562" y="701563"/>
                </a:lnTo>
                <a:lnTo>
                  <a:pt x="0" y="7015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074473" y="721795"/>
            <a:ext cx="866299" cy="869460"/>
          </a:xfrm>
          <a:custGeom>
            <a:avLst/>
            <a:gdLst/>
            <a:ahLst/>
            <a:cxnLst/>
            <a:rect l="l" t="t" r="r" b="b"/>
            <a:pathLst>
              <a:path w="866299" h="869460">
                <a:moveTo>
                  <a:pt x="866299" y="0"/>
                </a:moveTo>
                <a:lnTo>
                  <a:pt x="0" y="0"/>
                </a:lnTo>
                <a:lnTo>
                  <a:pt x="0" y="869461"/>
                </a:lnTo>
                <a:lnTo>
                  <a:pt x="866299" y="869461"/>
                </a:lnTo>
                <a:lnTo>
                  <a:pt x="86629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136945" y="780443"/>
            <a:ext cx="707035" cy="752165"/>
          </a:xfrm>
          <a:custGeom>
            <a:avLst/>
            <a:gdLst/>
            <a:ahLst/>
            <a:cxnLst/>
            <a:rect l="l" t="t" r="r" b="b"/>
            <a:pathLst>
              <a:path w="707035" h="752165">
                <a:moveTo>
                  <a:pt x="0" y="0"/>
                </a:moveTo>
                <a:lnTo>
                  <a:pt x="707035" y="0"/>
                </a:lnTo>
                <a:lnTo>
                  <a:pt x="707035" y="752165"/>
                </a:lnTo>
                <a:lnTo>
                  <a:pt x="0" y="752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6657714" y="2349626"/>
            <a:ext cx="2075460" cy="1235801"/>
            <a:chOff x="0" y="-19050"/>
            <a:chExt cx="2767280" cy="1647734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3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588484"/>
              <a:ext cx="2767280" cy="104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200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Targeted Incentives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532365" y="2386629"/>
            <a:ext cx="2075460" cy="1633346"/>
            <a:chOff x="0" y="-19050"/>
            <a:chExt cx="2767280" cy="2177794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4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588484"/>
              <a:ext cx="2767280" cy="157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200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Diversify Market Segments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415707" y="2386629"/>
            <a:ext cx="2075460" cy="1235801"/>
            <a:chOff x="0" y="-19050"/>
            <a:chExt cx="2767280" cy="1647734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5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588484"/>
              <a:ext cx="2767280" cy="104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194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 </a:t>
              </a:r>
              <a:r>
                <a:rPr lang="en-US" sz="2200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Reduce long wait times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5279889" y="2386629"/>
            <a:ext cx="2075460" cy="1633346"/>
            <a:chOff x="0" y="-19050"/>
            <a:chExt cx="2767280" cy="2177794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9FB7D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6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588484"/>
              <a:ext cx="2767280" cy="157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200" b="1" spc="43" dirty="0">
                  <a:solidFill>
                    <a:srgbClr val="E9FB7D"/>
                  </a:solidFill>
                  <a:latin typeface="Hatton"/>
                  <a:ea typeface="Hatton"/>
                  <a:cs typeface="Hatton"/>
                  <a:sym typeface="Hatton"/>
                </a:rPr>
                <a:t>Find &amp; Fix issues with Room Type A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775424" y="7299256"/>
            <a:ext cx="10742891" cy="225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00"/>
              </a:lnSpc>
              <a:spcBef>
                <a:spcPct val="0"/>
              </a:spcBef>
            </a:pPr>
            <a:r>
              <a:rPr lang="en-US" sz="11714" b="1" dirty="0">
                <a:solidFill>
                  <a:srgbClr val="C282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Insights Derived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936258" y="9382125"/>
            <a:ext cx="1384187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b="1" spc="560" dirty="0">
                <a:solidFill>
                  <a:srgbClr val="E1D7A3"/>
                </a:solidFill>
                <a:latin typeface="Hatton Bold"/>
                <a:ea typeface="Hatton Bold"/>
                <a:cs typeface="Hatton Bold"/>
                <a:sym typeface="Hatton Bold"/>
              </a:rPr>
              <a:t>12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3558059" y="0"/>
            <a:ext cx="2548004" cy="4801834"/>
            <a:chOff x="0" y="0"/>
            <a:chExt cx="660400" cy="124455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60400" cy="1244555"/>
            </a:xfrm>
            <a:custGeom>
              <a:avLst/>
              <a:gdLst/>
              <a:ahLst/>
              <a:cxnLst/>
              <a:rect l="l" t="t" r="r" b="b"/>
              <a:pathLst>
                <a:path w="660400" h="1244555">
                  <a:moveTo>
                    <a:pt x="220252" y="1225486"/>
                  </a:moveTo>
                  <a:cubicBezTo>
                    <a:pt x="254109" y="1237000"/>
                    <a:pt x="292600" y="1244555"/>
                    <a:pt x="330378" y="1244555"/>
                  </a:cubicBezTo>
                  <a:cubicBezTo>
                    <a:pt x="368157" y="1244555"/>
                    <a:pt x="404509" y="1238078"/>
                    <a:pt x="438009" y="1226564"/>
                  </a:cubicBezTo>
                  <a:cubicBezTo>
                    <a:pt x="438723" y="1226205"/>
                    <a:pt x="439435" y="1226205"/>
                    <a:pt x="440148" y="1225845"/>
                  </a:cubicBezTo>
                  <a:cubicBezTo>
                    <a:pt x="565955" y="1179790"/>
                    <a:pt x="658618" y="1058176"/>
                    <a:pt x="660400" y="9064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05790"/>
                  </a:lnTo>
                  <a:cubicBezTo>
                    <a:pt x="1782" y="1058895"/>
                    <a:pt x="93019" y="1180510"/>
                    <a:pt x="220252" y="1225486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660400" cy="120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782953" y="2342483"/>
            <a:ext cx="2075460" cy="1620379"/>
            <a:chOff x="0" y="-28575"/>
            <a:chExt cx="2767280" cy="2160505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28575"/>
              <a:ext cx="2767280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39"/>
                </a:lnSpc>
              </a:pPr>
              <a:r>
                <a:rPr lang="en-US" sz="2199" b="1" spc="219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2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561414"/>
              <a:ext cx="2767280" cy="1570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Top Choice for Last Minute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11099" y="2386629"/>
            <a:ext cx="2075460" cy="1633538"/>
            <a:chOff x="0" y="-19050"/>
            <a:chExt cx="2767280" cy="2178050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1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588484"/>
              <a:ext cx="2767280" cy="1570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Vary the Average Daily Rate</a:t>
              </a:r>
            </a:p>
          </p:txBody>
        </p:sp>
      </p:grpSp>
      <p:sp>
        <p:nvSpPr>
          <p:cNvPr id="45" name="Freeform 45"/>
          <p:cNvSpPr/>
          <p:nvPr/>
        </p:nvSpPr>
        <p:spPr>
          <a:xfrm>
            <a:off x="4360372" y="742620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8" y="0"/>
                </a:lnTo>
                <a:lnTo>
                  <a:pt x="1000528" y="865911"/>
                </a:lnTo>
                <a:lnTo>
                  <a:pt x="0" y="8659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0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8575" y="1556227"/>
            <a:ext cx="17453550" cy="431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ct val="150000"/>
              </a:lnSpc>
              <a:buFont typeface="Arial"/>
              <a:buChar char="•"/>
            </a:pPr>
            <a:r>
              <a:rPr lang="en-US" sz="3800" b="1" dirty="0">
                <a:solidFill>
                  <a:srgbClr val="C282FF"/>
                </a:solidFill>
                <a:latin typeface="Hatton Semi-Bold"/>
                <a:ea typeface="Hatton Semi-Bold"/>
                <a:cs typeface="Hatton Semi-Bold"/>
                <a:sym typeface="Hatton Semi-Bold"/>
              </a:rPr>
              <a:t>At City Hotel, Room Type A has an exceptionally high cancellation rate of 87.4%.  Out of the 30K bookings made, over 26K were cancelled.</a:t>
            </a:r>
          </a:p>
          <a:p>
            <a:pPr marL="863601" lvl="1" indent="-431801" algn="l">
              <a:lnSpc>
                <a:spcPct val="150000"/>
              </a:lnSpc>
              <a:buFont typeface="Arial"/>
              <a:buChar char="•"/>
            </a:pPr>
            <a:endParaRPr lang="en-US" sz="3800" b="1" dirty="0">
              <a:solidFill>
                <a:srgbClr val="C282FF"/>
              </a:solidFill>
              <a:latin typeface="Hatton Semi-Bold"/>
              <a:ea typeface="Hatton Semi-Bold"/>
              <a:cs typeface="Hatton Semi-Bold"/>
              <a:sym typeface="Hatton Semi-Bold"/>
            </a:endParaRPr>
          </a:p>
          <a:p>
            <a:pPr marL="863601" lvl="1" indent="-431801" algn="l">
              <a:lnSpc>
                <a:spcPct val="150000"/>
              </a:lnSpc>
              <a:buFont typeface="Arial"/>
              <a:buChar char="•"/>
            </a:pPr>
            <a:endParaRPr lang="en-US" sz="3800" b="1" dirty="0">
              <a:solidFill>
                <a:srgbClr val="C282FF"/>
              </a:solidFill>
              <a:latin typeface="Hatton Semi-Bold"/>
              <a:ea typeface="Hatton Semi-Bold"/>
              <a:cs typeface="Hatton Semi-Bold"/>
              <a:sym typeface="Hatton Semi-Bold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930263" y="4196026"/>
            <a:ext cx="12099937" cy="1785674"/>
          </a:xfrm>
          <a:custGeom>
            <a:avLst/>
            <a:gdLst/>
            <a:ahLst/>
            <a:cxnLst/>
            <a:rect l="l" t="t" r="r" b="b"/>
            <a:pathLst>
              <a:path w="12099937" h="1785674">
                <a:moveTo>
                  <a:pt x="0" y="0"/>
                </a:moveTo>
                <a:lnTo>
                  <a:pt x="12099936" y="0"/>
                </a:lnTo>
                <a:lnTo>
                  <a:pt x="12099936" y="1785673"/>
                </a:lnTo>
                <a:lnTo>
                  <a:pt x="0" y="178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533400" y="0"/>
            <a:ext cx="16843951" cy="140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319"/>
              </a:lnSpc>
              <a:spcBef>
                <a:spcPct val="0"/>
              </a:spcBef>
            </a:pPr>
            <a:r>
              <a:rPr lang="en-US" sz="8799" b="1" dirty="0">
                <a:solidFill>
                  <a:srgbClr val="E1D7A3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Find &amp; Fix issues w/ Room Type 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54931" y="9382125"/>
            <a:ext cx="1304494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b="1" spc="560" dirty="0">
                <a:solidFill>
                  <a:srgbClr val="E1D7A3"/>
                </a:solidFill>
                <a:latin typeface="Hatton Bold"/>
                <a:ea typeface="Hatton Bold"/>
                <a:cs typeface="Hatton Bold"/>
                <a:sym typeface="Hatton Bold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0A745A-77CF-54CB-10C2-0139CAB29072}"/>
              </a:ext>
            </a:extLst>
          </p:cNvPr>
          <p:cNvSpPr txBox="1"/>
          <p:nvPr/>
        </p:nvSpPr>
        <p:spPr>
          <a:xfrm>
            <a:off x="-23446" y="6306673"/>
            <a:ext cx="17701846" cy="3527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63601" marR="0" lvl="1" indent="-43180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C282FF"/>
                </a:solidFill>
                <a:effectLst/>
                <a:uLnTx/>
                <a:uFillTx/>
                <a:latin typeface="Hatton Semi-Bold"/>
                <a:ea typeface="Hatton Semi-Bold"/>
                <a:cs typeface="Hatton Semi-Bold"/>
                <a:sym typeface="Hatton Semi-Bold"/>
              </a:rPr>
              <a:t>A thorough examination must be done to understand what about room type A makes it the most cancelled - is it overpriced, underwhelming or are there better alternatives that customers are switching to?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0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3">
            <a:extLst>
              <a:ext uri="{FF2B5EF4-FFF2-40B4-BE49-F238E27FC236}">
                <a16:creationId xmlns:a16="http://schemas.microsoft.com/office/drawing/2014/main" id="{9B619849-03C7-6578-01BA-4017D66F8AAC}"/>
              </a:ext>
            </a:extLst>
          </p:cNvPr>
          <p:cNvSpPr/>
          <p:nvPr/>
        </p:nvSpPr>
        <p:spPr>
          <a:xfrm>
            <a:off x="3866096" y="8971915"/>
            <a:ext cx="4463914" cy="1114108"/>
          </a:xfrm>
          <a:prstGeom prst="rect">
            <a:avLst/>
          </a:prstGeom>
          <a:solidFill>
            <a:srgbClr val="8F138F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AutoShape 3"/>
          <p:cNvSpPr/>
          <p:nvPr/>
        </p:nvSpPr>
        <p:spPr>
          <a:xfrm>
            <a:off x="3841886" y="3309199"/>
            <a:ext cx="4463914" cy="1114107"/>
          </a:xfrm>
          <a:prstGeom prst="rect">
            <a:avLst/>
          </a:prstGeom>
          <a:solidFill>
            <a:srgbClr val="8F138F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361694" y="3384604"/>
            <a:ext cx="3094375" cy="96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80"/>
              </a:lnSpc>
              <a:spcBef>
                <a:spcPct val="0"/>
              </a:spcBef>
            </a:pPr>
            <a:r>
              <a:rPr lang="en-US" sz="3200" b="1" u="none" dirty="0">
                <a:solidFill>
                  <a:srgbClr val="C282FF"/>
                </a:solidFill>
                <a:latin typeface="Hatton Bold"/>
                <a:ea typeface="Hatton Bold"/>
                <a:cs typeface="Hatton Bold"/>
                <a:sym typeface="Hatton Bold"/>
              </a:rPr>
              <a:t>Software Development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1695" y="6286500"/>
            <a:ext cx="2762505" cy="963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8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C282FF"/>
                </a:solidFill>
                <a:latin typeface="Hatton Bold"/>
                <a:ea typeface="Hatton Bold"/>
                <a:cs typeface="Hatton Bold"/>
                <a:sym typeface="Hatton Bold"/>
              </a:rPr>
              <a:t>Marketing and Offers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6843" y="9188396"/>
            <a:ext cx="3094375" cy="49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8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C282FF"/>
                </a:solidFill>
                <a:latin typeface="Hatton Bold"/>
                <a:ea typeface="Hatton Bold"/>
                <a:cs typeface="Hatton Bold"/>
                <a:sym typeface="Hatton Bold"/>
              </a:rPr>
              <a:t>Management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30750" y="3245475"/>
            <a:ext cx="4472046" cy="52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60"/>
              </a:lnSpc>
            </a:pPr>
            <a:endParaRPr lang="en-US" sz="3600" spc="18" dirty="0">
              <a:solidFill>
                <a:srgbClr val="E1D7A3"/>
              </a:solidFill>
              <a:latin typeface="Hatton Light"/>
              <a:ea typeface="Hatton Light"/>
              <a:cs typeface="Hatton Light"/>
              <a:sym typeface="Hatton Ligh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810000" y="2011938"/>
            <a:ext cx="4988379" cy="845562"/>
            <a:chOff x="0" y="0"/>
            <a:chExt cx="31692625" cy="5372100"/>
          </a:xfrm>
          <a:solidFill>
            <a:srgbClr val="8F138F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31692625" cy="5372100"/>
            </a:xfrm>
            <a:custGeom>
              <a:avLst/>
              <a:gdLst/>
              <a:ahLst/>
              <a:cxnLst/>
              <a:rect l="l" t="t" r="r" b="b"/>
              <a:pathLst>
                <a:path w="31692627" h="5372100">
                  <a:moveTo>
                    <a:pt x="3014195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0141956" y="5372100"/>
                  </a:lnTo>
                  <a:lnTo>
                    <a:pt x="31692627" y="2686050"/>
                  </a:lnTo>
                  <a:lnTo>
                    <a:pt x="30141956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0" name="Group 10"/>
          <p:cNvGrpSpPr/>
          <p:nvPr/>
        </p:nvGrpSpPr>
        <p:grpSpPr>
          <a:xfrm>
            <a:off x="8250323" y="2011938"/>
            <a:ext cx="5534370" cy="845562"/>
            <a:chOff x="0" y="0"/>
            <a:chExt cx="35161464" cy="5372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161463" cy="5372100"/>
            </a:xfrm>
            <a:custGeom>
              <a:avLst/>
              <a:gdLst/>
              <a:ahLst/>
              <a:cxnLst/>
              <a:rect l="l" t="t" r="r" b="b"/>
              <a:pathLst>
                <a:path w="35161463" h="5372100">
                  <a:moveTo>
                    <a:pt x="3361079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3610795" y="5372100"/>
                  </a:lnTo>
                  <a:lnTo>
                    <a:pt x="35161463" y="2686050"/>
                  </a:lnTo>
                  <a:lnTo>
                    <a:pt x="33610795" y="0"/>
                  </a:lnTo>
                  <a:close/>
                </a:path>
              </a:pathLst>
            </a:custGeom>
            <a:solidFill>
              <a:srgbClr val="980BB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987314" y="2011938"/>
            <a:ext cx="4988379" cy="845562"/>
            <a:chOff x="0" y="0"/>
            <a:chExt cx="31692625" cy="5372100"/>
          </a:xfrm>
          <a:solidFill>
            <a:srgbClr val="C282FF"/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692625" cy="5372100"/>
            </a:xfrm>
            <a:custGeom>
              <a:avLst/>
              <a:gdLst/>
              <a:ahLst/>
              <a:cxnLst/>
              <a:rect l="l" t="t" r="r" b="b"/>
              <a:pathLst>
                <a:path w="31692627" h="5372100">
                  <a:moveTo>
                    <a:pt x="3014195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0141956" y="5372100"/>
                  </a:lnTo>
                  <a:lnTo>
                    <a:pt x="31692627" y="2686050"/>
                  </a:lnTo>
                  <a:lnTo>
                    <a:pt x="30141956" y="0"/>
                  </a:lnTo>
                  <a:close/>
                </a:path>
              </a:pathLst>
            </a:custGeom>
            <a:grpFill/>
          </p:spPr>
        </p:sp>
      </p:grpSp>
      <p:sp>
        <p:nvSpPr>
          <p:cNvPr id="14" name="TextBox 14"/>
          <p:cNvSpPr txBox="1"/>
          <p:nvPr/>
        </p:nvSpPr>
        <p:spPr>
          <a:xfrm>
            <a:off x="4791956" y="2225268"/>
            <a:ext cx="2668137" cy="49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E1D7A3"/>
                </a:solidFill>
                <a:latin typeface="Hatton Semi-Bold"/>
                <a:ea typeface="Hatton Semi-Bold"/>
                <a:cs typeface="Hatton Semi-Bold"/>
                <a:sym typeface="Hatton Semi-Bold"/>
              </a:rPr>
              <a:t>Short Term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52775" y="2215587"/>
            <a:ext cx="2254451" cy="49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E1D7A3"/>
                </a:solidFill>
                <a:latin typeface="Hatton Semi-Bold"/>
                <a:ea typeface="Hatton Semi-Bold"/>
                <a:cs typeface="Hatton Semi-Bold"/>
                <a:sym typeface="Hatton Semi-Bold"/>
              </a:rPr>
              <a:t>Mid Term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95610" y="2202133"/>
            <a:ext cx="2448662" cy="49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E1D7A3"/>
                </a:solidFill>
                <a:latin typeface="Hatton Semi-Bold"/>
                <a:ea typeface="Hatton Semi-Bold"/>
                <a:cs typeface="Hatton Semi-Bold"/>
                <a:sym typeface="Hatton Semi-Bold"/>
              </a:rPr>
              <a:t>Long Term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7470523" y="2017489"/>
            <a:ext cx="5534370" cy="845562"/>
            <a:chOff x="0" y="0"/>
            <a:chExt cx="35161464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161463" cy="5372100"/>
            </a:xfrm>
            <a:custGeom>
              <a:avLst/>
              <a:gdLst/>
              <a:ahLst/>
              <a:cxnLst/>
              <a:rect l="l" t="t" r="r" b="b"/>
              <a:pathLst>
                <a:path w="35161463" h="5372100">
                  <a:moveTo>
                    <a:pt x="3361079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3610795" y="5372100"/>
                  </a:lnTo>
                  <a:lnTo>
                    <a:pt x="35161463" y="2686050"/>
                  </a:lnTo>
                  <a:lnTo>
                    <a:pt x="33610795" y="0"/>
                  </a:lnTo>
                  <a:close/>
                </a:path>
              </a:pathLst>
            </a:custGeom>
            <a:solidFill>
              <a:srgbClr val="51005D"/>
            </a:solidFill>
          </p:spPr>
        </p:sp>
      </p:grpSp>
      <p:sp>
        <p:nvSpPr>
          <p:cNvPr id="24" name="AutoShape 24"/>
          <p:cNvSpPr/>
          <p:nvPr/>
        </p:nvSpPr>
        <p:spPr>
          <a:xfrm>
            <a:off x="8328388" y="4428495"/>
            <a:ext cx="4973701" cy="1114107"/>
          </a:xfrm>
          <a:prstGeom prst="rect">
            <a:avLst/>
          </a:prstGeom>
          <a:solidFill>
            <a:srgbClr val="980BBB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40" name="AutoShape 24">
            <a:extLst>
              <a:ext uri="{FF2B5EF4-FFF2-40B4-BE49-F238E27FC236}">
                <a16:creationId xmlns:a16="http://schemas.microsoft.com/office/drawing/2014/main" id="{73826FCB-A3D1-506D-176E-9B993639B7A9}"/>
              </a:ext>
            </a:extLst>
          </p:cNvPr>
          <p:cNvSpPr/>
          <p:nvPr/>
        </p:nvSpPr>
        <p:spPr>
          <a:xfrm>
            <a:off x="13316089" y="6743700"/>
            <a:ext cx="4438511" cy="1114108"/>
          </a:xfrm>
          <a:prstGeom prst="rect">
            <a:avLst/>
          </a:prstGeom>
          <a:solidFill>
            <a:srgbClr val="C282FF"/>
          </a:solidFill>
        </p:spPr>
        <p:txBody>
          <a:bodyPr/>
          <a:lstStyle/>
          <a:p>
            <a:endParaRPr lang="en-IN" sz="1400" dirty="0"/>
          </a:p>
        </p:txBody>
      </p:sp>
      <p:sp>
        <p:nvSpPr>
          <p:cNvPr id="26" name="TextBox 26"/>
          <p:cNvSpPr txBox="1"/>
          <p:nvPr/>
        </p:nvSpPr>
        <p:spPr>
          <a:xfrm>
            <a:off x="2014031" y="170461"/>
            <a:ext cx="14259937" cy="140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319"/>
              </a:lnSpc>
              <a:spcBef>
                <a:spcPct val="0"/>
              </a:spcBef>
            </a:pPr>
            <a:r>
              <a:rPr lang="en-US" sz="8799" b="1" dirty="0">
                <a:solidFill>
                  <a:srgbClr val="E1D7A3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Implementation Roadmap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954931" y="9382125"/>
            <a:ext cx="1304494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b="1" spc="560" dirty="0">
                <a:solidFill>
                  <a:srgbClr val="E1D7A3"/>
                </a:solidFill>
                <a:latin typeface="Hatton Bold"/>
                <a:ea typeface="Hatton Bold"/>
                <a:cs typeface="Hatton Bold"/>
                <a:sym typeface="Hatton Bold"/>
              </a:rPr>
              <a:t>14</a:t>
            </a:r>
          </a:p>
        </p:txBody>
      </p:sp>
      <p:sp>
        <p:nvSpPr>
          <p:cNvPr id="30" name="TextBox 44">
            <a:extLst>
              <a:ext uri="{FF2B5EF4-FFF2-40B4-BE49-F238E27FC236}">
                <a16:creationId xmlns:a16="http://schemas.microsoft.com/office/drawing/2014/main" id="{F6EE3CFA-5474-9FBD-7A65-8861194548D5}"/>
              </a:ext>
            </a:extLst>
          </p:cNvPr>
          <p:cNvSpPr txBox="1"/>
          <p:nvPr/>
        </p:nvSpPr>
        <p:spPr>
          <a:xfrm>
            <a:off x="3930780" y="3395116"/>
            <a:ext cx="429882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spc="43" dirty="0">
                <a:solidFill>
                  <a:srgbClr val="E1D7A3"/>
                </a:solidFill>
                <a:latin typeface="Hatton"/>
                <a:ea typeface="Hatton"/>
                <a:cs typeface="Hatton"/>
                <a:sym typeface="Hatton"/>
              </a:rPr>
              <a:t>Vary the average daily rate</a:t>
            </a:r>
            <a:endParaRPr lang="en-US" sz="2000" b="1" spc="43" dirty="0">
              <a:solidFill>
                <a:srgbClr val="E1D7A3"/>
              </a:solidFill>
              <a:latin typeface="Hatton"/>
              <a:ea typeface="Hatton"/>
              <a:cs typeface="Hatton"/>
              <a:sym typeface="Hatton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DBF772C6-4004-EE1E-E44A-0D2E2D7F626C}"/>
              </a:ext>
            </a:extLst>
          </p:cNvPr>
          <p:cNvSpPr txBox="1"/>
          <p:nvPr/>
        </p:nvSpPr>
        <p:spPr>
          <a:xfrm>
            <a:off x="3881930" y="8881689"/>
            <a:ext cx="4472046" cy="523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60"/>
              </a:lnSpc>
            </a:pPr>
            <a:endParaRPr lang="en-US" sz="3600" spc="18" dirty="0">
              <a:solidFill>
                <a:srgbClr val="E1D7A3"/>
              </a:solidFill>
              <a:latin typeface="Hatton Light"/>
              <a:ea typeface="Hatton Light"/>
              <a:cs typeface="Hatton Light"/>
              <a:sym typeface="Hatton Light"/>
            </a:endParaRPr>
          </a:p>
        </p:txBody>
      </p:sp>
      <p:sp>
        <p:nvSpPr>
          <p:cNvPr id="33" name="TextBox 44">
            <a:extLst>
              <a:ext uri="{FF2B5EF4-FFF2-40B4-BE49-F238E27FC236}">
                <a16:creationId xmlns:a16="http://schemas.microsoft.com/office/drawing/2014/main" id="{DECE3EC8-CB27-8390-0751-86B9771B8E16}"/>
              </a:ext>
            </a:extLst>
          </p:cNvPr>
          <p:cNvSpPr txBox="1"/>
          <p:nvPr/>
        </p:nvSpPr>
        <p:spPr>
          <a:xfrm>
            <a:off x="8340394" y="4537127"/>
            <a:ext cx="4994606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spc="43" dirty="0">
                <a:solidFill>
                  <a:srgbClr val="E1D7A3"/>
                </a:solidFill>
                <a:latin typeface="Hatton"/>
                <a:ea typeface="Hatton"/>
                <a:cs typeface="Hatton"/>
                <a:sym typeface="Hatton"/>
              </a:rPr>
              <a:t>Targeted Incentives to Top revenue drivers</a:t>
            </a:r>
          </a:p>
        </p:txBody>
      </p:sp>
      <p:sp>
        <p:nvSpPr>
          <p:cNvPr id="34" name="TextBox 44">
            <a:extLst>
              <a:ext uri="{FF2B5EF4-FFF2-40B4-BE49-F238E27FC236}">
                <a16:creationId xmlns:a16="http://schemas.microsoft.com/office/drawing/2014/main" id="{0EF0466E-5E79-2205-EC3C-4DD52FF662EF}"/>
              </a:ext>
            </a:extLst>
          </p:cNvPr>
          <p:cNvSpPr txBox="1"/>
          <p:nvPr/>
        </p:nvSpPr>
        <p:spPr>
          <a:xfrm>
            <a:off x="3733800" y="9077850"/>
            <a:ext cx="4591542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spc="43" dirty="0">
                <a:solidFill>
                  <a:srgbClr val="E9FB7D"/>
                </a:solidFill>
                <a:latin typeface="Hatton"/>
                <a:ea typeface="Hatton"/>
                <a:cs typeface="Hatton"/>
                <a:sym typeface="Hatton"/>
              </a:rPr>
              <a:t> </a:t>
            </a:r>
            <a:r>
              <a:rPr lang="en-US" sz="3200" b="1" spc="43" dirty="0">
                <a:solidFill>
                  <a:srgbClr val="E1D7A3"/>
                </a:solidFill>
                <a:latin typeface="Hatton"/>
                <a:ea typeface="Hatton"/>
                <a:cs typeface="Hatton"/>
                <a:sym typeface="Hatton"/>
              </a:rPr>
              <a:t>Find &amp; Fix the issues with Room Type A</a:t>
            </a:r>
          </a:p>
        </p:txBody>
      </p:sp>
      <p:sp>
        <p:nvSpPr>
          <p:cNvPr id="39" name="AutoShape 24">
            <a:extLst>
              <a:ext uri="{FF2B5EF4-FFF2-40B4-BE49-F238E27FC236}">
                <a16:creationId xmlns:a16="http://schemas.microsoft.com/office/drawing/2014/main" id="{12824A52-D0D5-C1B2-F14C-F7868E37E2CF}"/>
              </a:ext>
            </a:extLst>
          </p:cNvPr>
          <p:cNvSpPr/>
          <p:nvPr/>
        </p:nvSpPr>
        <p:spPr>
          <a:xfrm>
            <a:off x="8343136" y="7857808"/>
            <a:ext cx="4958953" cy="1114108"/>
          </a:xfrm>
          <a:prstGeom prst="rect">
            <a:avLst/>
          </a:prstGeom>
          <a:solidFill>
            <a:srgbClr val="980BBB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8" name="TextBox 44">
            <a:extLst>
              <a:ext uri="{FF2B5EF4-FFF2-40B4-BE49-F238E27FC236}">
                <a16:creationId xmlns:a16="http://schemas.microsoft.com/office/drawing/2014/main" id="{D405BD3B-C76C-F0C2-0DFA-9B541030CEDF}"/>
              </a:ext>
            </a:extLst>
          </p:cNvPr>
          <p:cNvSpPr txBox="1"/>
          <p:nvPr/>
        </p:nvSpPr>
        <p:spPr>
          <a:xfrm>
            <a:off x="8340394" y="7968615"/>
            <a:ext cx="4994606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spc="43" dirty="0">
                <a:solidFill>
                  <a:srgbClr val="E1D7A3"/>
                </a:solidFill>
                <a:latin typeface="Hatton"/>
                <a:ea typeface="Hatton"/>
                <a:cs typeface="Hatton"/>
                <a:sym typeface="Hatton"/>
              </a:rPr>
              <a:t>Top Choice for Last Minute Bookings</a:t>
            </a:r>
          </a:p>
        </p:txBody>
      </p:sp>
      <p:sp>
        <p:nvSpPr>
          <p:cNvPr id="41" name="TextBox 44">
            <a:extLst>
              <a:ext uri="{FF2B5EF4-FFF2-40B4-BE49-F238E27FC236}">
                <a16:creationId xmlns:a16="http://schemas.microsoft.com/office/drawing/2014/main" id="{6F8B1BF6-62D9-4F66-2E6C-F498C5010C25}"/>
              </a:ext>
            </a:extLst>
          </p:cNvPr>
          <p:cNvSpPr txBox="1"/>
          <p:nvPr/>
        </p:nvSpPr>
        <p:spPr>
          <a:xfrm>
            <a:off x="12988594" y="6819900"/>
            <a:ext cx="4994606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spc="43" dirty="0">
                <a:solidFill>
                  <a:srgbClr val="E1D7A3"/>
                </a:solidFill>
                <a:latin typeface="Hatton"/>
                <a:ea typeface="Hatton"/>
                <a:cs typeface="Hatton"/>
                <a:sym typeface="Hatton"/>
              </a:rPr>
              <a:t>Diversifying the customer segments</a:t>
            </a:r>
          </a:p>
        </p:txBody>
      </p:sp>
      <p:sp>
        <p:nvSpPr>
          <p:cNvPr id="42" name="AutoShape 24">
            <a:extLst>
              <a:ext uri="{FF2B5EF4-FFF2-40B4-BE49-F238E27FC236}">
                <a16:creationId xmlns:a16="http://schemas.microsoft.com/office/drawing/2014/main" id="{95179F71-E91C-46E7-F1D7-D130B13523B9}"/>
              </a:ext>
            </a:extLst>
          </p:cNvPr>
          <p:cNvSpPr/>
          <p:nvPr/>
        </p:nvSpPr>
        <p:spPr>
          <a:xfrm>
            <a:off x="13316089" y="5553393"/>
            <a:ext cx="4438511" cy="1114107"/>
          </a:xfrm>
          <a:prstGeom prst="rect">
            <a:avLst/>
          </a:prstGeom>
          <a:solidFill>
            <a:srgbClr val="C282FF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43" normalizeH="0" baseline="0" noProof="0" dirty="0">
                <a:ln>
                  <a:noFill/>
                </a:ln>
                <a:solidFill>
                  <a:srgbClr val="E1D7A3"/>
                </a:solidFill>
                <a:effectLst/>
                <a:uLnTx/>
                <a:uFillTx/>
                <a:latin typeface="Hatton"/>
                <a:ea typeface="Hatton"/>
                <a:cs typeface="Hatton"/>
                <a:sym typeface="Hatton"/>
              </a:rPr>
              <a:t>Reduce wait lines &amp; streamline booking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43" normalizeH="0" baseline="0" noProof="0" dirty="0">
                <a:ln>
                  <a:noFill/>
                </a:ln>
                <a:solidFill>
                  <a:srgbClr val="E1D7A3"/>
                </a:solidFill>
                <a:effectLst/>
                <a:uLnTx/>
                <a:uFillTx/>
                <a:latin typeface="Hatton"/>
                <a:ea typeface="Hatton"/>
                <a:cs typeface="Hatton"/>
                <a:sym typeface="Hatton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0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B48BF5-15EE-CE38-7D12-15DFBC7FD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04800"/>
            <a:ext cx="18440400" cy="10591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748039" y="3235325"/>
            <a:ext cx="10791923" cy="3949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13999" b="1" dirty="0">
                <a:solidFill>
                  <a:srgbClr val="E1D7A3"/>
                </a:solidFill>
                <a:latin typeface="Noto Serif Display Ultra-Bold"/>
                <a:ea typeface="Noto Serif Display Ultra-Bold"/>
                <a:cs typeface="Noto Serif Display Ultra-Bold"/>
                <a:sym typeface="Noto Serif Display Ultra-Bold"/>
              </a:rPr>
              <a:t>Thank you for Viewing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54931" y="9382125"/>
            <a:ext cx="1304494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b="1" spc="560" dirty="0">
                <a:solidFill>
                  <a:srgbClr val="E1D7A3"/>
                </a:solidFill>
                <a:latin typeface="Hatton Bold"/>
                <a:ea typeface="Hatton Bold"/>
                <a:cs typeface="Hatton Bold"/>
                <a:sym typeface="Hatton Bold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0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71964" y="0"/>
            <a:ext cx="2548004" cy="5264303"/>
            <a:chOff x="0" y="0"/>
            <a:chExt cx="660400" cy="13644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364419"/>
            </a:xfrm>
            <a:custGeom>
              <a:avLst/>
              <a:gdLst/>
              <a:ahLst/>
              <a:cxnLst/>
              <a:rect l="l" t="t" r="r" b="b"/>
              <a:pathLst>
                <a:path w="660400" h="1364419">
                  <a:moveTo>
                    <a:pt x="220252" y="1345350"/>
                  </a:moveTo>
                  <a:cubicBezTo>
                    <a:pt x="254109" y="1356864"/>
                    <a:pt x="292600" y="1364419"/>
                    <a:pt x="330378" y="1364419"/>
                  </a:cubicBezTo>
                  <a:cubicBezTo>
                    <a:pt x="368157" y="1364419"/>
                    <a:pt x="404509" y="1357942"/>
                    <a:pt x="438009" y="1346428"/>
                  </a:cubicBezTo>
                  <a:cubicBezTo>
                    <a:pt x="438723" y="1346069"/>
                    <a:pt x="439435" y="1346069"/>
                    <a:pt x="440148" y="1345710"/>
                  </a:cubicBezTo>
                  <a:cubicBezTo>
                    <a:pt x="565955" y="1299654"/>
                    <a:pt x="658618" y="1178040"/>
                    <a:pt x="660400" y="10236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22905"/>
                  </a:lnTo>
                  <a:cubicBezTo>
                    <a:pt x="1782" y="1178759"/>
                    <a:pt x="93019" y="1300375"/>
                    <a:pt x="220252" y="1345350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660400" cy="1323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43818" y="-16520"/>
            <a:ext cx="2548004" cy="5748795"/>
            <a:chOff x="0" y="0"/>
            <a:chExt cx="660400" cy="148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1489992"/>
            </a:xfrm>
            <a:custGeom>
              <a:avLst/>
              <a:gdLst/>
              <a:ahLst/>
              <a:cxnLst/>
              <a:rect l="l" t="t" r="r" b="b"/>
              <a:pathLst>
                <a:path w="660400" h="1489992">
                  <a:moveTo>
                    <a:pt x="220252" y="1470922"/>
                  </a:moveTo>
                  <a:cubicBezTo>
                    <a:pt x="254109" y="1482436"/>
                    <a:pt x="292600" y="1489992"/>
                    <a:pt x="330378" y="1489992"/>
                  </a:cubicBezTo>
                  <a:cubicBezTo>
                    <a:pt x="368157" y="1489992"/>
                    <a:pt x="404509" y="1483514"/>
                    <a:pt x="438009" y="1472001"/>
                  </a:cubicBezTo>
                  <a:cubicBezTo>
                    <a:pt x="438723" y="1471641"/>
                    <a:pt x="439435" y="1471641"/>
                    <a:pt x="440148" y="1471282"/>
                  </a:cubicBezTo>
                  <a:cubicBezTo>
                    <a:pt x="565955" y="1425227"/>
                    <a:pt x="658618" y="1303613"/>
                    <a:pt x="660400" y="114644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45596"/>
                  </a:lnTo>
                  <a:cubicBezTo>
                    <a:pt x="1782" y="1304331"/>
                    <a:pt x="93019" y="1425947"/>
                    <a:pt x="220252" y="1470922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660400" cy="1448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21486" y="0"/>
            <a:ext cx="2548004" cy="6222275"/>
            <a:chOff x="0" y="0"/>
            <a:chExt cx="660400" cy="16127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1612710"/>
            </a:xfrm>
            <a:custGeom>
              <a:avLst/>
              <a:gdLst/>
              <a:ahLst/>
              <a:cxnLst/>
              <a:rect l="l" t="t" r="r" b="b"/>
              <a:pathLst>
                <a:path w="660400" h="1612710">
                  <a:moveTo>
                    <a:pt x="220252" y="1593641"/>
                  </a:moveTo>
                  <a:cubicBezTo>
                    <a:pt x="254109" y="1605155"/>
                    <a:pt x="292600" y="1612710"/>
                    <a:pt x="330378" y="1612710"/>
                  </a:cubicBezTo>
                  <a:cubicBezTo>
                    <a:pt x="368157" y="1612710"/>
                    <a:pt x="404509" y="1606233"/>
                    <a:pt x="438009" y="1594719"/>
                  </a:cubicBezTo>
                  <a:cubicBezTo>
                    <a:pt x="438723" y="1594359"/>
                    <a:pt x="439435" y="1594359"/>
                    <a:pt x="440148" y="1594000"/>
                  </a:cubicBezTo>
                  <a:cubicBezTo>
                    <a:pt x="565955" y="1547945"/>
                    <a:pt x="658618" y="1426331"/>
                    <a:pt x="660400" y="12664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265500"/>
                  </a:lnTo>
                  <a:cubicBezTo>
                    <a:pt x="1782" y="1427050"/>
                    <a:pt x="93019" y="1548665"/>
                    <a:pt x="220252" y="1593641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660400" cy="157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999154" y="0"/>
            <a:ext cx="2548004" cy="6552611"/>
            <a:chOff x="0" y="0"/>
            <a:chExt cx="660400" cy="16983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1698327"/>
            </a:xfrm>
            <a:custGeom>
              <a:avLst/>
              <a:gdLst/>
              <a:ahLst/>
              <a:cxnLst/>
              <a:rect l="l" t="t" r="r" b="b"/>
              <a:pathLst>
                <a:path w="660400" h="1698327">
                  <a:moveTo>
                    <a:pt x="220252" y="1679258"/>
                  </a:moveTo>
                  <a:cubicBezTo>
                    <a:pt x="254109" y="1690772"/>
                    <a:pt x="292600" y="1698327"/>
                    <a:pt x="330378" y="1698327"/>
                  </a:cubicBezTo>
                  <a:cubicBezTo>
                    <a:pt x="368157" y="1698327"/>
                    <a:pt x="404509" y="1691850"/>
                    <a:pt x="438009" y="1680336"/>
                  </a:cubicBezTo>
                  <a:cubicBezTo>
                    <a:pt x="438723" y="1679977"/>
                    <a:pt x="439435" y="1679977"/>
                    <a:pt x="440148" y="1679617"/>
                  </a:cubicBezTo>
                  <a:cubicBezTo>
                    <a:pt x="565955" y="1633562"/>
                    <a:pt x="658618" y="1511948"/>
                    <a:pt x="660400" y="135015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49153"/>
                  </a:lnTo>
                  <a:cubicBezTo>
                    <a:pt x="1782" y="1512667"/>
                    <a:pt x="93019" y="1634282"/>
                    <a:pt x="220252" y="1679258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660400" cy="1657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7268934" y="720866"/>
            <a:ext cx="739048" cy="740395"/>
          </a:xfrm>
          <a:custGeom>
            <a:avLst/>
            <a:gdLst/>
            <a:ahLst/>
            <a:cxnLst/>
            <a:rect l="l" t="t" r="r" b="b"/>
            <a:pathLst>
              <a:path w="739048" h="740395">
                <a:moveTo>
                  <a:pt x="0" y="0"/>
                </a:moveTo>
                <a:lnTo>
                  <a:pt x="739048" y="0"/>
                </a:lnTo>
                <a:lnTo>
                  <a:pt x="739048" y="740394"/>
                </a:lnTo>
                <a:lnTo>
                  <a:pt x="0" y="740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930686" y="826532"/>
            <a:ext cx="679124" cy="659986"/>
          </a:xfrm>
          <a:custGeom>
            <a:avLst/>
            <a:gdLst/>
            <a:ahLst/>
            <a:cxnLst/>
            <a:rect l="l" t="t" r="r" b="b"/>
            <a:pathLst>
              <a:path w="679123" h="659986">
                <a:moveTo>
                  <a:pt x="0" y="0"/>
                </a:moveTo>
                <a:lnTo>
                  <a:pt x="679124" y="0"/>
                </a:lnTo>
                <a:lnTo>
                  <a:pt x="679124" y="659987"/>
                </a:lnTo>
                <a:lnTo>
                  <a:pt x="0" y="6599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28256" y="0"/>
            <a:ext cx="2548004" cy="4311479"/>
            <a:chOff x="0" y="0"/>
            <a:chExt cx="660400" cy="11174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0400" cy="1117463"/>
            </a:xfrm>
            <a:custGeom>
              <a:avLst/>
              <a:gdLst/>
              <a:ahLst/>
              <a:cxnLst/>
              <a:rect l="l" t="t" r="r" b="b"/>
              <a:pathLst>
                <a:path w="660400" h="1117463">
                  <a:moveTo>
                    <a:pt x="220252" y="1098394"/>
                  </a:moveTo>
                  <a:cubicBezTo>
                    <a:pt x="254109" y="1109908"/>
                    <a:pt x="292600" y="1117463"/>
                    <a:pt x="330378" y="1117463"/>
                  </a:cubicBezTo>
                  <a:cubicBezTo>
                    <a:pt x="368157" y="1117463"/>
                    <a:pt x="404509" y="1110986"/>
                    <a:pt x="438009" y="1099472"/>
                  </a:cubicBezTo>
                  <a:cubicBezTo>
                    <a:pt x="438723" y="1099113"/>
                    <a:pt x="439435" y="1099113"/>
                    <a:pt x="440148" y="1098754"/>
                  </a:cubicBezTo>
                  <a:cubicBezTo>
                    <a:pt x="565955" y="1052698"/>
                    <a:pt x="658618" y="931084"/>
                    <a:pt x="660400" y="78219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1613"/>
                  </a:lnTo>
                  <a:cubicBezTo>
                    <a:pt x="1782" y="931803"/>
                    <a:pt x="93019" y="1053418"/>
                    <a:pt x="220252" y="1098394"/>
                  </a:cubicBezTo>
                  <a:close/>
                </a:path>
              </a:pathLst>
            </a:custGeom>
            <a:solidFill>
              <a:srgbClr val="C282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660400" cy="1076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40099" y="721795"/>
            <a:ext cx="701562" cy="701562"/>
          </a:xfrm>
          <a:custGeom>
            <a:avLst/>
            <a:gdLst/>
            <a:ahLst/>
            <a:cxnLst/>
            <a:rect l="l" t="t" r="r" b="b"/>
            <a:pathLst>
              <a:path w="701562" h="701562">
                <a:moveTo>
                  <a:pt x="0" y="0"/>
                </a:moveTo>
                <a:lnTo>
                  <a:pt x="701562" y="0"/>
                </a:lnTo>
                <a:lnTo>
                  <a:pt x="701562" y="701563"/>
                </a:lnTo>
                <a:lnTo>
                  <a:pt x="0" y="7015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016523" y="721795"/>
            <a:ext cx="866300" cy="869460"/>
          </a:xfrm>
          <a:custGeom>
            <a:avLst/>
            <a:gdLst/>
            <a:ahLst/>
            <a:cxnLst/>
            <a:rect l="l" t="t" r="r" b="b"/>
            <a:pathLst>
              <a:path w="866299" h="869460">
                <a:moveTo>
                  <a:pt x="866299" y="0"/>
                </a:moveTo>
                <a:lnTo>
                  <a:pt x="0" y="0"/>
                </a:lnTo>
                <a:lnTo>
                  <a:pt x="0" y="869461"/>
                </a:lnTo>
                <a:lnTo>
                  <a:pt x="866299" y="869461"/>
                </a:lnTo>
                <a:lnTo>
                  <a:pt x="86629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078996" y="780443"/>
            <a:ext cx="707035" cy="752165"/>
          </a:xfrm>
          <a:custGeom>
            <a:avLst/>
            <a:gdLst/>
            <a:ahLst/>
            <a:cxnLst/>
            <a:rect l="l" t="t" r="r" b="b"/>
            <a:pathLst>
              <a:path w="707035" h="752165">
                <a:moveTo>
                  <a:pt x="0" y="0"/>
                </a:moveTo>
                <a:lnTo>
                  <a:pt x="707035" y="0"/>
                </a:lnTo>
                <a:lnTo>
                  <a:pt x="707035" y="752165"/>
                </a:lnTo>
                <a:lnTo>
                  <a:pt x="0" y="752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6599765" y="2349626"/>
            <a:ext cx="2075460" cy="1235993"/>
            <a:chOff x="0" y="-19050"/>
            <a:chExt cx="2767280" cy="1647990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3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588484"/>
              <a:ext cx="2767280" cy="1040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200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Targeted</a:t>
              </a:r>
              <a:r>
                <a:rPr lang="en-US" sz="2200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 </a:t>
              </a:r>
              <a:r>
                <a:rPr lang="en-US" sz="2200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Incentives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474416" y="2386629"/>
            <a:ext cx="2075460" cy="1633346"/>
            <a:chOff x="0" y="-19050"/>
            <a:chExt cx="2767280" cy="2177794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4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588484"/>
              <a:ext cx="2767280" cy="157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200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Diversify Market Segments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357758" y="2386629"/>
            <a:ext cx="2075460" cy="1235801"/>
            <a:chOff x="0" y="-19050"/>
            <a:chExt cx="2767280" cy="1647734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5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588484"/>
              <a:ext cx="2767280" cy="104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194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 </a:t>
              </a:r>
              <a:r>
                <a:rPr lang="en-US" sz="2200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Reduce long wait times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5221940" y="2386629"/>
            <a:ext cx="2075460" cy="1633346"/>
            <a:chOff x="0" y="-19050"/>
            <a:chExt cx="2767280" cy="2177794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6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588484"/>
              <a:ext cx="2767280" cy="157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200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Find &amp; Fix issues with Room Type A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775424" y="7299256"/>
            <a:ext cx="10742891" cy="225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00"/>
              </a:lnSpc>
              <a:spcBef>
                <a:spcPct val="0"/>
              </a:spcBef>
            </a:pPr>
            <a:r>
              <a:rPr lang="en-US" sz="11714" b="1" dirty="0">
                <a:solidFill>
                  <a:srgbClr val="C282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Insights Derived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259300" y="9382125"/>
            <a:ext cx="1061145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b="1" spc="560" dirty="0">
                <a:solidFill>
                  <a:srgbClr val="E1D7A3"/>
                </a:solidFill>
                <a:latin typeface="Hatton Bold"/>
                <a:ea typeface="Hatton Bold"/>
                <a:cs typeface="Hatton Bold"/>
                <a:sym typeface="Hatton Bold"/>
              </a:rPr>
              <a:t>2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3500110" y="0"/>
            <a:ext cx="2548004" cy="4801834"/>
            <a:chOff x="0" y="0"/>
            <a:chExt cx="660400" cy="124455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60400" cy="1244555"/>
            </a:xfrm>
            <a:custGeom>
              <a:avLst/>
              <a:gdLst/>
              <a:ahLst/>
              <a:cxnLst/>
              <a:rect l="l" t="t" r="r" b="b"/>
              <a:pathLst>
                <a:path w="660400" h="1244555">
                  <a:moveTo>
                    <a:pt x="220252" y="1225486"/>
                  </a:moveTo>
                  <a:cubicBezTo>
                    <a:pt x="254109" y="1237000"/>
                    <a:pt x="292600" y="1244555"/>
                    <a:pt x="330378" y="1244555"/>
                  </a:cubicBezTo>
                  <a:cubicBezTo>
                    <a:pt x="368157" y="1244555"/>
                    <a:pt x="404509" y="1238078"/>
                    <a:pt x="438009" y="1226564"/>
                  </a:cubicBezTo>
                  <a:cubicBezTo>
                    <a:pt x="438723" y="1226205"/>
                    <a:pt x="439435" y="1226205"/>
                    <a:pt x="440148" y="1225845"/>
                  </a:cubicBezTo>
                  <a:cubicBezTo>
                    <a:pt x="565955" y="1179790"/>
                    <a:pt x="658618" y="1058176"/>
                    <a:pt x="660400" y="9064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05790"/>
                  </a:lnTo>
                  <a:cubicBezTo>
                    <a:pt x="1782" y="1058895"/>
                    <a:pt x="93019" y="1180510"/>
                    <a:pt x="220252" y="1225486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660400" cy="120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725004" y="2342483"/>
            <a:ext cx="2075460" cy="1620379"/>
            <a:chOff x="0" y="-28575"/>
            <a:chExt cx="2767280" cy="2160505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28575"/>
              <a:ext cx="2767280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39"/>
                </a:lnSpc>
              </a:pPr>
              <a:r>
                <a:rPr lang="en-US" sz="2199" b="1" spc="219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2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561414"/>
              <a:ext cx="2767280" cy="1570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200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Top Choice for Last Minute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53150" y="2386629"/>
            <a:ext cx="2099171" cy="1633538"/>
            <a:chOff x="0" y="-19050"/>
            <a:chExt cx="2798895" cy="2178050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9FB7D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1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31615" y="588484"/>
              <a:ext cx="2767280" cy="1570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200" b="1" spc="43" dirty="0">
                  <a:solidFill>
                    <a:srgbClr val="E9FB7D"/>
                  </a:solidFill>
                  <a:latin typeface="Hatton"/>
                  <a:ea typeface="Hatton"/>
                  <a:cs typeface="Hatton"/>
                  <a:sym typeface="Hatton"/>
                </a:rPr>
                <a:t>Vary the Average Daily Rate</a:t>
              </a:r>
            </a:p>
          </p:txBody>
        </p:sp>
      </p:grpSp>
      <p:sp>
        <p:nvSpPr>
          <p:cNvPr id="45" name="Freeform 45"/>
          <p:cNvSpPr/>
          <p:nvPr/>
        </p:nvSpPr>
        <p:spPr>
          <a:xfrm>
            <a:off x="4302423" y="742620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8" y="0"/>
                </a:lnTo>
                <a:lnTo>
                  <a:pt x="1000528" y="865911"/>
                </a:lnTo>
                <a:lnTo>
                  <a:pt x="0" y="8659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0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15753" y="168645"/>
            <a:ext cx="13856494" cy="1696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319"/>
              </a:lnSpc>
              <a:spcBef>
                <a:spcPct val="0"/>
              </a:spcBef>
            </a:pPr>
            <a:r>
              <a:rPr lang="en-US" sz="8799" b="1" dirty="0">
                <a:solidFill>
                  <a:srgbClr val="E1D7A3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Vary the Average Daily Rate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0064" y="1744886"/>
            <a:ext cx="14242204" cy="1592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C282FF"/>
                </a:solidFill>
                <a:latin typeface="Hatton Semi-Bold"/>
                <a:ea typeface="Hatton Semi-Bold"/>
                <a:cs typeface="Hatton Semi-Bold"/>
                <a:sym typeface="Hatton Semi-Bold"/>
              </a:rPr>
              <a:t>In Resort hotels, the cancellation booking trend aligns closely with the average daily rate curve.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382125"/>
            <a:ext cx="1061145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b="1" spc="560" dirty="0">
                <a:solidFill>
                  <a:srgbClr val="E1D7A3"/>
                </a:solidFill>
                <a:latin typeface="Hatton Bold"/>
                <a:ea typeface="Hatton Bold"/>
                <a:cs typeface="Hatton Bold"/>
                <a:sym typeface="Hatton Bold"/>
              </a:rPr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A2E83-FBE7-8995-A4FC-E4FCACDA7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2" y="3586729"/>
            <a:ext cx="13857359" cy="3954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B09C31-B0F0-42C3-2A77-E90F719DD6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036" y="2738369"/>
            <a:ext cx="5811762" cy="16967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A66A44-2B10-BD82-4E26-35069AAF984F}"/>
              </a:ext>
            </a:extLst>
          </p:cNvPr>
          <p:cNvSpPr txBox="1"/>
          <p:nvPr/>
        </p:nvSpPr>
        <p:spPr>
          <a:xfrm>
            <a:off x="600756" y="7580427"/>
            <a:ext cx="17027872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282FF"/>
                </a:solidFill>
                <a:effectLst/>
                <a:uLnTx/>
                <a:uFillTx/>
                <a:latin typeface="Hatton Semi-Bold"/>
                <a:ea typeface="Hatton Semi-Bold"/>
                <a:cs typeface="Hatton Semi-Bold"/>
                <a:sym typeface="Hatton Semi-Bold"/>
              </a:rPr>
              <a:t>Notably, the average price of a cancelled room is 17.3% higher than that of a room that remains booked. This indicates that to reduce cancellations, we should consider lowering prices. </a:t>
            </a:r>
            <a:endParaRPr lang="en-IN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0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71964" y="0"/>
            <a:ext cx="2548004" cy="5264303"/>
            <a:chOff x="0" y="0"/>
            <a:chExt cx="660400" cy="13644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364419"/>
            </a:xfrm>
            <a:custGeom>
              <a:avLst/>
              <a:gdLst/>
              <a:ahLst/>
              <a:cxnLst/>
              <a:rect l="l" t="t" r="r" b="b"/>
              <a:pathLst>
                <a:path w="660400" h="1364419">
                  <a:moveTo>
                    <a:pt x="220252" y="1345350"/>
                  </a:moveTo>
                  <a:cubicBezTo>
                    <a:pt x="254109" y="1356864"/>
                    <a:pt x="292600" y="1364419"/>
                    <a:pt x="330378" y="1364419"/>
                  </a:cubicBezTo>
                  <a:cubicBezTo>
                    <a:pt x="368157" y="1364419"/>
                    <a:pt x="404509" y="1357942"/>
                    <a:pt x="438009" y="1346428"/>
                  </a:cubicBezTo>
                  <a:cubicBezTo>
                    <a:pt x="438723" y="1346069"/>
                    <a:pt x="439435" y="1346069"/>
                    <a:pt x="440148" y="1345710"/>
                  </a:cubicBezTo>
                  <a:cubicBezTo>
                    <a:pt x="565955" y="1299654"/>
                    <a:pt x="658618" y="1178040"/>
                    <a:pt x="660400" y="10236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22905"/>
                  </a:lnTo>
                  <a:cubicBezTo>
                    <a:pt x="1782" y="1178759"/>
                    <a:pt x="93019" y="1300375"/>
                    <a:pt x="220252" y="1345350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660400" cy="1323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46725" y="0"/>
            <a:ext cx="2548004" cy="5748795"/>
            <a:chOff x="0" y="0"/>
            <a:chExt cx="660400" cy="148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1489992"/>
            </a:xfrm>
            <a:custGeom>
              <a:avLst/>
              <a:gdLst/>
              <a:ahLst/>
              <a:cxnLst/>
              <a:rect l="l" t="t" r="r" b="b"/>
              <a:pathLst>
                <a:path w="660400" h="1489992">
                  <a:moveTo>
                    <a:pt x="220252" y="1470922"/>
                  </a:moveTo>
                  <a:cubicBezTo>
                    <a:pt x="254109" y="1482436"/>
                    <a:pt x="292600" y="1489992"/>
                    <a:pt x="330378" y="1489992"/>
                  </a:cubicBezTo>
                  <a:cubicBezTo>
                    <a:pt x="368157" y="1489992"/>
                    <a:pt x="404509" y="1483514"/>
                    <a:pt x="438009" y="1472001"/>
                  </a:cubicBezTo>
                  <a:cubicBezTo>
                    <a:pt x="438723" y="1471641"/>
                    <a:pt x="439435" y="1471641"/>
                    <a:pt x="440148" y="1471282"/>
                  </a:cubicBezTo>
                  <a:cubicBezTo>
                    <a:pt x="565955" y="1425227"/>
                    <a:pt x="658618" y="1303613"/>
                    <a:pt x="660400" y="114644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45596"/>
                  </a:lnTo>
                  <a:cubicBezTo>
                    <a:pt x="1782" y="1304331"/>
                    <a:pt x="93019" y="1425947"/>
                    <a:pt x="220252" y="1470922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660400" cy="1448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21486" y="0"/>
            <a:ext cx="2548004" cy="6222275"/>
            <a:chOff x="0" y="0"/>
            <a:chExt cx="660400" cy="16127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1612710"/>
            </a:xfrm>
            <a:custGeom>
              <a:avLst/>
              <a:gdLst/>
              <a:ahLst/>
              <a:cxnLst/>
              <a:rect l="l" t="t" r="r" b="b"/>
              <a:pathLst>
                <a:path w="660400" h="1612710">
                  <a:moveTo>
                    <a:pt x="220252" y="1593641"/>
                  </a:moveTo>
                  <a:cubicBezTo>
                    <a:pt x="254109" y="1605155"/>
                    <a:pt x="292600" y="1612710"/>
                    <a:pt x="330378" y="1612710"/>
                  </a:cubicBezTo>
                  <a:cubicBezTo>
                    <a:pt x="368157" y="1612710"/>
                    <a:pt x="404509" y="1606233"/>
                    <a:pt x="438009" y="1594719"/>
                  </a:cubicBezTo>
                  <a:cubicBezTo>
                    <a:pt x="438723" y="1594359"/>
                    <a:pt x="439435" y="1594359"/>
                    <a:pt x="440148" y="1594000"/>
                  </a:cubicBezTo>
                  <a:cubicBezTo>
                    <a:pt x="565955" y="1547945"/>
                    <a:pt x="658618" y="1426331"/>
                    <a:pt x="660400" y="12664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265500"/>
                  </a:lnTo>
                  <a:cubicBezTo>
                    <a:pt x="1782" y="1427050"/>
                    <a:pt x="93019" y="1548665"/>
                    <a:pt x="220252" y="1593641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660400" cy="157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011400" y="0"/>
            <a:ext cx="2548004" cy="6552611"/>
            <a:chOff x="0" y="0"/>
            <a:chExt cx="660400" cy="16983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1698327"/>
            </a:xfrm>
            <a:custGeom>
              <a:avLst/>
              <a:gdLst/>
              <a:ahLst/>
              <a:cxnLst/>
              <a:rect l="l" t="t" r="r" b="b"/>
              <a:pathLst>
                <a:path w="660400" h="1698327">
                  <a:moveTo>
                    <a:pt x="220252" y="1679258"/>
                  </a:moveTo>
                  <a:cubicBezTo>
                    <a:pt x="254109" y="1690772"/>
                    <a:pt x="292600" y="1698327"/>
                    <a:pt x="330378" y="1698327"/>
                  </a:cubicBezTo>
                  <a:cubicBezTo>
                    <a:pt x="368157" y="1698327"/>
                    <a:pt x="404509" y="1691850"/>
                    <a:pt x="438009" y="1680336"/>
                  </a:cubicBezTo>
                  <a:cubicBezTo>
                    <a:pt x="438723" y="1679977"/>
                    <a:pt x="439435" y="1679977"/>
                    <a:pt x="440148" y="1679617"/>
                  </a:cubicBezTo>
                  <a:cubicBezTo>
                    <a:pt x="565955" y="1633562"/>
                    <a:pt x="658618" y="1511948"/>
                    <a:pt x="660400" y="135015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49153"/>
                  </a:lnTo>
                  <a:cubicBezTo>
                    <a:pt x="1782" y="1512667"/>
                    <a:pt x="93019" y="1634282"/>
                    <a:pt x="220252" y="1679258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660400" cy="1657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7268934" y="720866"/>
            <a:ext cx="739048" cy="740395"/>
          </a:xfrm>
          <a:custGeom>
            <a:avLst/>
            <a:gdLst/>
            <a:ahLst/>
            <a:cxnLst/>
            <a:rect l="l" t="t" r="r" b="b"/>
            <a:pathLst>
              <a:path w="739048" h="740395">
                <a:moveTo>
                  <a:pt x="0" y="0"/>
                </a:moveTo>
                <a:lnTo>
                  <a:pt x="739048" y="0"/>
                </a:lnTo>
                <a:lnTo>
                  <a:pt x="739048" y="740394"/>
                </a:lnTo>
                <a:lnTo>
                  <a:pt x="0" y="740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930687" y="826532"/>
            <a:ext cx="679123" cy="659986"/>
          </a:xfrm>
          <a:custGeom>
            <a:avLst/>
            <a:gdLst/>
            <a:ahLst/>
            <a:cxnLst/>
            <a:rect l="l" t="t" r="r" b="b"/>
            <a:pathLst>
              <a:path w="679123" h="659986">
                <a:moveTo>
                  <a:pt x="0" y="0"/>
                </a:moveTo>
                <a:lnTo>
                  <a:pt x="679124" y="0"/>
                </a:lnTo>
                <a:lnTo>
                  <a:pt x="679124" y="659987"/>
                </a:lnTo>
                <a:lnTo>
                  <a:pt x="0" y="6599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28256" y="0"/>
            <a:ext cx="2548004" cy="4311479"/>
            <a:chOff x="0" y="0"/>
            <a:chExt cx="660400" cy="11174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0400" cy="1117463"/>
            </a:xfrm>
            <a:custGeom>
              <a:avLst/>
              <a:gdLst/>
              <a:ahLst/>
              <a:cxnLst/>
              <a:rect l="l" t="t" r="r" b="b"/>
              <a:pathLst>
                <a:path w="660400" h="1117463">
                  <a:moveTo>
                    <a:pt x="220252" y="1098394"/>
                  </a:moveTo>
                  <a:cubicBezTo>
                    <a:pt x="254109" y="1109908"/>
                    <a:pt x="292600" y="1117463"/>
                    <a:pt x="330378" y="1117463"/>
                  </a:cubicBezTo>
                  <a:cubicBezTo>
                    <a:pt x="368157" y="1117463"/>
                    <a:pt x="404509" y="1110986"/>
                    <a:pt x="438009" y="1099472"/>
                  </a:cubicBezTo>
                  <a:cubicBezTo>
                    <a:pt x="438723" y="1099113"/>
                    <a:pt x="439435" y="1099113"/>
                    <a:pt x="440148" y="1098754"/>
                  </a:cubicBezTo>
                  <a:cubicBezTo>
                    <a:pt x="565955" y="1052698"/>
                    <a:pt x="658618" y="931084"/>
                    <a:pt x="660400" y="78219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1613"/>
                  </a:lnTo>
                  <a:cubicBezTo>
                    <a:pt x="1782" y="931803"/>
                    <a:pt x="93019" y="1053418"/>
                    <a:pt x="220252" y="1098394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660400" cy="1076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40099" y="721795"/>
            <a:ext cx="701562" cy="701562"/>
          </a:xfrm>
          <a:custGeom>
            <a:avLst/>
            <a:gdLst/>
            <a:ahLst/>
            <a:cxnLst/>
            <a:rect l="l" t="t" r="r" b="b"/>
            <a:pathLst>
              <a:path w="701562" h="701562">
                <a:moveTo>
                  <a:pt x="0" y="0"/>
                </a:moveTo>
                <a:lnTo>
                  <a:pt x="701562" y="0"/>
                </a:lnTo>
                <a:lnTo>
                  <a:pt x="701562" y="701563"/>
                </a:lnTo>
                <a:lnTo>
                  <a:pt x="0" y="7015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016524" y="721795"/>
            <a:ext cx="866299" cy="869460"/>
          </a:xfrm>
          <a:custGeom>
            <a:avLst/>
            <a:gdLst/>
            <a:ahLst/>
            <a:cxnLst/>
            <a:rect l="l" t="t" r="r" b="b"/>
            <a:pathLst>
              <a:path w="866299" h="869460">
                <a:moveTo>
                  <a:pt x="866299" y="0"/>
                </a:moveTo>
                <a:lnTo>
                  <a:pt x="0" y="0"/>
                </a:lnTo>
                <a:lnTo>
                  <a:pt x="0" y="869461"/>
                </a:lnTo>
                <a:lnTo>
                  <a:pt x="866299" y="869461"/>
                </a:lnTo>
                <a:lnTo>
                  <a:pt x="86629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078996" y="780443"/>
            <a:ext cx="707035" cy="752165"/>
          </a:xfrm>
          <a:custGeom>
            <a:avLst/>
            <a:gdLst/>
            <a:ahLst/>
            <a:cxnLst/>
            <a:rect l="l" t="t" r="r" b="b"/>
            <a:pathLst>
              <a:path w="707035" h="752165">
                <a:moveTo>
                  <a:pt x="0" y="0"/>
                </a:moveTo>
                <a:lnTo>
                  <a:pt x="707035" y="0"/>
                </a:lnTo>
                <a:lnTo>
                  <a:pt x="707035" y="752165"/>
                </a:lnTo>
                <a:lnTo>
                  <a:pt x="0" y="752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6599765" y="2349626"/>
            <a:ext cx="2075460" cy="1235801"/>
            <a:chOff x="0" y="-19050"/>
            <a:chExt cx="2767280" cy="1647734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3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588484"/>
              <a:ext cx="2767280" cy="104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200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Targeted Incentives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474416" y="2386629"/>
            <a:ext cx="2075460" cy="1633346"/>
            <a:chOff x="0" y="-19050"/>
            <a:chExt cx="2767280" cy="2177794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4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588484"/>
              <a:ext cx="2767280" cy="157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200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Diversify Market Segments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357758" y="2386629"/>
            <a:ext cx="2075460" cy="1235801"/>
            <a:chOff x="0" y="-19050"/>
            <a:chExt cx="2767280" cy="1647734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5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588484"/>
              <a:ext cx="2767280" cy="104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194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 </a:t>
              </a:r>
              <a:r>
                <a:rPr lang="en-US" sz="2200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Reduce long wait times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5221940" y="2386629"/>
            <a:ext cx="2075460" cy="1633538"/>
            <a:chOff x="0" y="-19050"/>
            <a:chExt cx="2767280" cy="2178049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6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588484"/>
              <a:ext cx="2767280" cy="1570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200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Find &amp; Fix issues with Room Type A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775424" y="7299256"/>
            <a:ext cx="10742891" cy="225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00"/>
              </a:lnSpc>
              <a:spcBef>
                <a:spcPct val="0"/>
              </a:spcBef>
            </a:pPr>
            <a:r>
              <a:rPr lang="en-US" sz="11714" b="1" dirty="0">
                <a:solidFill>
                  <a:srgbClr val="C282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Insights Derived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259300" y="9382125"/>
            <a:ext cx="1061145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b="1" spc="560" dirty="0">
                <a:solidFill>
                  <a:srgbClr val="E1D7A3"/>
                </a:solidFill>
                <a:latin typeface="Hatton Bold"/>
                <a:ea typeface="Hatton Bold"/>
                <a:cs typeface="Hatton Bold"/>
                <a:sym typeface="Hatton Bold"/>
              </a:rPr>
              <a:t>4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3500110" y="0"/>
            <a:ext cx="2548004" cy="4801834"/>
            <a:chOff x="0" y="0"/>
            <a:chExt cx="660400" cy="124455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60400" cy="1244555"/>
            </a:xfrm>
            <a:custGeom>
              <a:avLst/>
              <a:gdLst/>
              <a:ahLst/>
              <a:cxnLst/>
              <a:rect l="l" t="t" r="r" b="b"/>
              <a:pathLst>
                <a:path w="660400" h="1244555">
                  <a:moveTo>
                    <a:pt x="220252" y="1225486"/>
                  </a:moveTo>
                  <a:cubicBezTo>
                    <a:pt x="254109" y="1237000"/>
                    <a:pt x="292600" y="1244555"/>
                    <a:pt x="330378" y="1244555"/>
                  </a:cubicBezTo>
                  <a:cubicBezTo>
                    <a:pt x="368157" y="1244555"/>
                    <a:pt x="404509" y="1238078"/>
                    <a:pt x="438009" y="1226564"/>
                  </a:cubicBezTo>
                  <a:cubicBezTo>
                    <a:pt x="438723" y="1226205"/>
                    <a:pt x="439435" y="1226205"/>
                    <a:pt x="440148" y="1225845"/>
                  </a:cubicBezTo>
                  <a:cubicBezTo>
                    <a:pt x="565955" y="1179790"/>
                    <a:pt x="658618" y="1058176"/>
                    <a:pt x="660400" y="9064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05790"/>
                  </a:lnTo>
                  <a:cubicBezTo>
                    <a:pt x="1782" y="1058895"/>
                    <a:pt x="93019" y="1180510"/>
                    <a:pt x="220252" y="1225486"/>
                  </a:cubicBezTo>
                  <a:close/>
                </a:path>
              </a:pathLst>
            </a:custGeom>
            <a:solidFill>
              <a:srgbClr val="C282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660400" cy="120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725004" y="2342483"/>
            <a:ext cx="2075460" cy="1620379"/>
            <a:chOff x="0" y="-28575"/>
            <a:chExt cx="2767280" cy="2160505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28575"/>
              <a:ext cx="2767280" cy="446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39"/>
                </a:lnSpc>
              </a:pPr>
              <a:r>
                <a:rPr lang="en-US" sz="2199" b="1" spc="219" dirty="0">
                  <a:solidFill>
                    <a:srgbClr val="E9FB7D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2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561414"/>
              <a:ext cx="2767280" cy="1570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b="1" spc="43" dirty="0">
                  <a:solidFill>
                    <a:srgbClr val="E9FB7D"/>
                  </a:solidFill>
                  <a:latin typeface="Hatton"/>
                  <a:ea typeface="Hatton"/>
                  <a:cs typeface="Hatton"/>
                  <a:sym typeface="Hatton"/>
                </a:rPr>
                <a:t>Top Choice for Last Minute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53150" y="2386629"/>
            <a:ext cx="2075460" cy="1633538"/>
            <a:chOff x="0" y="-19050"/>
            <a:chExt cx="2767280" cy="2178050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1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588484"/>
              <a:ext cx="2767280" cy="1570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Vary the Average Daily Rate</a:t>
              </a:r>
            </a:p>
          </p:txBody>
        </p:sp>
      </p:grpSp>
      <p:sp>
        <p:nvSpPr>
          <p:cNvPr id="45" name="Freeform 45"/>
          <p:cNvSpPr/>
          <p:nvPr/>
        </p:nvSpPr>
        <p:spPr>
          <a:xfrm>
            <a:off x="4302423" y="742620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8" y="0"/>
                </a:lnTo>
                <a:lnTo>
                  <a:pt x="1000528" y="865911"/>
                </a:lnTo>
                <a:lnTo>
                  <a:pt x="0" y="8659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0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5411" y="5716588"/>
            <a:ext cx="16783889" cy="3851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5040"/>
              </a:lnSpc>
              <a:buFont typeface="Arial"/>
              <a:buChar char="•"/>
            </a:pPr>
            <a:r>
              <a:rPr lang="en-US" sz="3600" b="1" dirty="0">
                <a:solidFill>
                  <a:srgbClr val="C282FF"/>
                </a:solidFill>
                <a:latin typeface="Hatton Semi-Bold"/>
                <a:ea typeface="Hatton Semi-Bold"/>
                <a:cs typeface="Hatton Semi-Bold"/>
                <a:sym typeface="Hatton Semi-Bold"/>
              </a:rPr>
              <a:t>By partnering with local businesses such as travel agencies, event organizers, and transportation services, we can effectively promote our hotel to spontaneous travelers. </a:t>
            </a:r>
          </a:p>
          <a:p>
            <a:pPr algn="l">
              <a:lnSpc>
                <a:spcPts val="5040"/>
              </a:lnSpc>
            </a:pPr>
            <a:endParaRPr lang="en-US" sz="3600" b="1" dirty="0">
              <a:solidFill>
                <a:srgbClr val="C282FF"/>
              </a:solidFill>
              <a:latin typeface="Hatton Semi-Bold"/>
              <a:ea typeface="Hatton Semi-Bold"/>
              <a:cs typeface="Hatton Semi-Bold"/>
              <a:sym typeface="Hatton Semi-Bold"/>
            </a:endParaRPr>
          </a:p>
          <a:p>
            <a:pPr marL="777243" lvl="1" indent="-388622" algn="l">
              <a:lnSpc>
                <a:spcPts val="5040"/>
              </a:lnSpc>
              <a:buFont typeface="Arial"/>
              <a:buChar char="•"/>
            </a:pPr>
            <a:r>
              <a:rPr lang="en-US" sz="3600" b="1" dirty="0">
                <a:solidFill>
                  <a:srgbClr val="C282FF"/>
                </a:solidFill>
                <a:latin typeface="Hatton Semi-Bold"/>
                <a:ea typeface="Hatton Semi-Bold"/>
                <a:cs typeface="Hatton Semi-Bold"/>
                <a:sym typeface="Hatton Semi-Bold"/>
              </a:rPr>
              <a:t>This strategy will help fill rooms that would otherwise remain vacant, significantly boosting our occupancy rate.</a:t>
            </a:r>
          </a:p>
        </p:txBody>
      </p:sp>
      <p:sp>
        <p:nvSpPr>
          <p:cNvPr id="3" name="Freeform 3"/>
          <p:cNvSpPr/>
          <p:nvPr/>
        </p:nvSpPr>
        <p:spPr>
          <a:xfrm>
            <a:off x="838200" y="2377481"/>
            <a:ext cx="4858136" cy="2590800"/>
          </a:xfrm>
          <a:custGeom>
            <a:avLst/>
            <a:gdLst/>
            <a:ahLst/>
            <a:cxnLst/>
            <a:rect l="l" t="t" r="r" b="b"/>
            <a:pathLst>
              <a:path w="4858136" h="2706676">
                <a:moveTo>
                  <a:pt x="0" y="0"/>
                </a:moveTo>
                <a:lnTo>
                  <a:pt x="4858136" y="0"/>
                </a:lnTo>
                <a:lnTo>
                  <a:pt x="4858136" y="2706676"/>
                </a:lnTo>
                <a:lnTo>
                  <a:pt x="0" y="2706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86410" y="168645"/>
            <a:ext cx="15715179" cy="1696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319"/>
              </a:lnSpc>
              <a:spcBef>
                <a:spcPct val="0"/>
              </a:spcBef>
            </a:pPr>
            <a:r>
              <a:rPr lang="en-US" sz="8799" b="1" dirty="0">
                <a:solidFill>
                  <a:srgbClr val="E1D7A3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Top Choice for the Last Minute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382125"/>
            <a:ext cx="1061145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b="1" spc="560" dirty="0">
                <a:solidFill>
                  <a:srgbClr val="E1D7A3"/>
                </a:solidFill>
                <a:latin typeface="Hatton Bold"/>
                <a:ea typeface="Hatton Bold"/>
                <a:cs typeface="Hatton Bold"/>
                <a:sym typeface="Hatton Bold"/>
              </a:rPr>
              <a:t>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44547" y="2084181"/>
            <a:ext cx="11831980" cy="311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dirty="0">
                <a:solidFill>
                  <a:srgbClr val="C282FF"/>
                </a:solidFill>
                <a:latin typeface="Hatton Semi-Bold"/>
                <a:ea typeface="Hatton Semi-Bold"/>
                <a:cs typeface="Hatton Semi-Bold"/>
                <a:sym typeface="Hatton Semi-Bold"/>
              </a:rPr>
              <a:t>For Resort Hotels, given our current occupancy rate of just 23.78%, we have a prime opportunity to position our hotel as the go-to choice for last-minute bookings, especially considering our tourist-friendly locations.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0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29508" y="0"/>
            <a:ext cx="2548004" cy="5264303"/>
            <a:chOff x="0" y="0"/>
            <a:chExt cx="660400" cy="13644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364419"/>
            </a:xfrm>
            <a:custGeom>
              <a:avLst/>
              <a:gdLst/>
              <a:ahLst/>
              <a:cxnLst/>
              <a:rect l="l" t="t" r="r" b="b"/>
              <a:pathLst>
                <a:path w="660400" h="1364419">
                  <a:moveTo>
                    <a:pt x="220252" y="1345350"/>
                  </a:moveTo>
                  <a:cubicBezTo>
                    <a:pt x="254109" y="1356864"/>
                    <a:pt x="292600" y="1364419"/>
                    <a:pt x="330378" y="1364419"/>
                  </a:cubicBezTo>
                  <a:cubicBezTo>
                    <a:pt x="368157" y="1364419"/>
                    <a:pt x="404509" y="1357942"/>
                    <a:pt x="438009" y="1346428"/>
                  </a:cubicBezTo>
                  <a:cubicBezTo>
                    <a:pt x="438723" y="1346069"/>
                    <a:pt x="439435" y="1346069"/>
                    <a:pt x="440148" y="1345710"/>
                  </a:cubicBezTo>
                  <a:cubicBezTo>
                    <a:pt x="565955" y="1299654"/>
                    <a:pt x="658618" y="1178040"/>
                    <a:pt x="660400" y="10236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22905"/>
                  </a:lnTo>
                  <a:cubicBezTo>
                    <a:pt x="1782" y="1178759"/>
                    <a:pt x="93019" y="1300375"/>
                    <a:pt x="220252" y="1345350"/>
                  </a:cubicBezTo>
                  <a:close/>
                </a:path>
              </a:pathLst>
            </a:custGeom>
            <a:solidFill>
              <a:srgbClr val="C282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660400" cy="1323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04269" y="0"/>
            <a:ext cx="2548004" cy="5748795"/>
            <a:chOff x="0" y="0"/>
            <a:chExt cx="660400" cy="148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1489992"/>
            </a:xfrm>
            <a:custGeom>
              <a:avLst/>
              <a:gdLst/>
              <a:ahLst/>
              <a:cxnLst/>
              <a:rect l="l" t="t" r="r" b="b"/>
              <a:pathLst>
                <a:path w="660400" h="1489992">
                  <a:moveTo>
                    <a:pt x="220252" y="1470922"/>
                  </a:moveTo>
                  <a:cubicBezTo>
                    <a:pt x="254109" y="1482436"/>
                    <a:pt x="292600" y="1489992"/>
                    <a:pt x="330378" y="1489992"/>
                  </a:cubicBezTo>
                  <a:cubicBezTo>
                    <a:pt x="368157" y="1489992"/>
                    <a:pt x="404509" y="1483514"/>
                    <a:pt x="438009" y="1472001"/>
                  </a:cubicBezTo>
                  <a:cubicBezTo>
                    <a:pt x="438723" y="1471641"/>
                    <a:pt x="439435" y="1471641"/>
                    <a:pt x="440148" y="1471282"/>
                  </a:cubicBezTo>
                  <a:cubicBezTo>
                    <a:pt x="565955" y="1425227"/>
                    <a:pt x="658618" y="1303613"/>
                    <a:pt x="660400" y="114644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45596"/>
                  </a:lnTo>
                  <a:cubicBezTo>
                    <a:pt x="1782" y="1304331"/>
                    <a:pt x="93019" y="1425947"/>
                    <a:pt x="220252" y="1470922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660400" cy="1448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79030" y="0"/>
            <a:ext cx="2548004" cy="6222275"/>
            <a:chOff x="0" y="0"/>
            <a:chExt cx="660400" cy="16127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1612710"/>
            </a:xfrm>
            <a:custGeom>
              <a:avLst/>
              <a:gdLst/>
              <a:ahLst/>
              <a:cxnLst/>
              <a:rect l="l" t="t" r="r" b="b"/>
              <a:pathLst>
                <a:path w="660400" h="1612710">
                  <a:moveTo>
                    <a:pt x="220252" y="1593641"/>
                  </a:moveTo>
                  <a:cubicBezTo>
                    <a:pt x="254109" y="1605155"/>
                    <a:pt x="292600" y="1612710"/>
                    <a:pt x="330378" y="1612710"/>
                  </a:cubicBezTo>
                  <a:cubicBezTo>
                    <a:pt x="368157" y="1612710"/>
                    <a:pt x="404509" y="1606233"/>
                    <a:pt x="438009" y="1594719"/>
                  </a:cubicBezTo>
                  <a:cubicBezTo>
                    <a:pt x="438723" y="1594359"/>
                    <a:pt x="439435" y="1594359"/>
                    <a:pt x="440148" y="1594000"/>
                  </a:cubicBezTo>
                  <a:cubicBezTo>
                    <a:pt x="565955" y="1547945"/>
                    <a:pt x="658618" y="1426331"/>
                    <a:pt x="660400" y="12664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265500"/>
                  </a:lnTo>
                  <a:cubicBezTo>
                    <a:pt x="1782" y="1427050"/>
                    <a:pt x="93019" y="1548665"/>
                    <a:pt x="220252" y="1593641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660400" cy="157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053791" y="0"/>
            <a:ext cx="2548004" cy="6552611"/>
            <a:chOff x="0" y="0"/>
            <a:chExt cx="660400" cy="16983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1698327"/>
            </a:xfrm>
            <a:custGeom>
              <a:avLst/>
              <a:gdLst/>
              <a:ahLst/>
              <a:cxnLst/>
              <a:rect l="l" t="t" r="r" b="b"/>
              <a:pathLst>
                <a:path w="660400" h="1698327">
                  <a:moveTo>
                    <a:pt x="220252" y="1679258"/>
                  </a:moveTo>
                  <a:cubicBezTo>
                    <a:pt x="254109" y="1690772"/>
                    <a:pt x="292600" y="1698327"/>
                    <a:pt x="330378" y="1698327"/>
                  </a:cubicBezTo>
                  <a:cubicBezTo>
                    <a:pt x="368157" y="1698327"/>
                    <a:pt x="404509" y="1691850"/>
                    <a:pt x="438009" y="1680336"/>
                  </a:cubicBezTo>
                  <a:cubicBezTo>
                    <a:pt x="438723" y="1679977"/>
                    <a:pt x="439435" y="1679977"/>
                    <a:pt x="440148" y="1679617"/>
                  </a:cubicBezTo>
                  <a:cubicBezTo>
                    <a:pt x="565955" y="1633562"/>
                    <a:pt x="658618" y="1511948"/>
                    <a:pt x="660400" y="135015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49153"/>
                  </a:lnTo>
                  <a:cubicBezTo>
                    <a:pt x="1782" y="1512667"/>
                    <a:pt x="93019" y="1634282"/>
                    <a:pt x="220252" y="1679258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660400" cy="1657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7326478" y="720866"/>
            <a:ext cx="739048" cy="740395"/>
          </a:xfrm>
          <a:custGeom>
            <a:avLst/>
            <a:gdLst/>
            <a:ahLst/>
            <a:cxnLst/>
            <a:rect l="l" t="t" r="r" b="b"/>
            <a:pathLst>
              <a:path w="739048" h="740395">
                <a:moveTo>
                  <a:pt x="0" y="0"/>
                </a:moveTo>
                <a:lnTo>
                  <a:pt x="739048" y="0"/>
                </a:lnTo>
                <a:lnTo>
                  <a:pt x="739048" y="740394"/>
                </a:lnTo>
                <a:lnTo>
                  <a:pt x="0" y="740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988231" y="826532"/>
            <a:ext cx="679123" cy="659986"/>
          </a:xfrm>
          <a:custGeom>
            <a:avLst/>
            <a:gdLst/>
            <a:ahLst/>
            <a:cxnLst/>
            <a:rect l="l" t="t" r="r" b="b"/>
            <a:pathLst>
              <a:path w="679123" h="659986">
                <a:moveTo>
                  <a:pt x="0" y="0"/>
                </a:moveTo>
                <a:lnTo>
                  <a:pt x="679124" y="0"/>
                </a:lnTo>
                <a:lnTo>
                  <a:pt x="679124" y="659987"/>
                </a:lnTo>
                <a:lnTo>
                  <a:pt x="0" y="6599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85800" y="0"/>
            <a:ext cx="2548004" cy="4311479"/>
            <a:chOff x="0" y="0"/>
            <a:chExt cx="660400" cy="11174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0400" cy="1117463"/>
            </a:xfrm>
            <a:custGeom>
              <a:avLst/>
              <a:gdLst/>
              <a:ahLst/>
              <a:cxnLst/>
              <a:rect l="l" t="t" r="r" b="b"/>
              <a:pathLst>
                <a:path w="660400" h="1117463">
                  <a:moveTo>
                    <a:pt x="220252" y="1098394"/>
                  </a:moveTo>
                  <a:cubicBezTo>
                    <a:pt x="254109" y="1109908"/>
                    <a:pt x="292600" y="1117463"/>
                    <a:pt x="330378" y="1117463"/>
                  </a:cubicBezTo>
                  <a:cubicBezTo>
                    <a:pt x="368157" y="1117463"/>
                    <a:pt x="404509" y="1110986"/>
                    <a:pt x="438009" y="1099472"/>
                  </a:cubicBezTo>
                  <a:cubicBezTo>
                    <a:pt x="438723" y="1099113"/>
                    <a:pt x="439435" y="1099113"/>
                    <a:pt x="440148" y="1098754"/>
                  </a:cubicBezTo>
                  <a:cubicBezTo>
                    <a:pt x="565955" y="1052698"/>
                    <a:pt x="658618" y="931084"/>
                    <a:pt x="660400" y="78219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1613"/>
                  </a:lnTo>
                  <a:cubicBezTo>
                    <a:pt x="1782" y="931803"/>
                    <a:pt x="93019" y="1053418"/>
                    <a:pt x="220252" y="1098394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660400" cy="1076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97643" y="721795"/>
            <a:ext cx="701562" cy="701562"/>
          </a:xfrm>
          <a:custGeom>
            <a:avLst/>
            <a:gdLst/>
            <a:ahLst/>
            <a:cxnLst/>
            <a:rect l="l" t="t" r="r" b="b"/>
            <a:pathLst>
              <a:path w="701562" h="701562">
                <a:moveTo>
                  <a:pt x="0" y="0"/>
                </a:moveTo>
                <a:lnTo>
                  <a:pt x="701562" y="0"/>
                </a:lnTo>
                <a:lnTo>
                  <a:pt x="701562" y="701563"/>
                </a:lnTo>
                <a:lnTo>
                  <a:pt x="0" y="7015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074068" y="721795"/>
            <a:ext cx="866299" cy="869460"/>
          </a:xfrm>
          <a:custGeom>
            <a:avLst/>
            <a:gdLst/>
            <a:ahLst/>
            <a:cxnLst/>
            <a:rect l="l" t="t" r="r" b="b"/>
            <a:pathLst>
              <a:path w="866299" h="869460">
                <a:moveTo>
                  <a:pt x="866299" y="0"/>
                </a:moveTo>
                <a:lnTo>
                  <a:pt x="0" y="0"/>
                </a:lnTo>
                <a:lnTo>
                  <a:pt x="0" y="869461"/>
                </a:lnTo>
                <a:lnTo>
                  <a:pt x="866299" y="869461"/>
                </a:lnTo>
                <a:lnTo>
                  <a:pt x="86629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136540" y="780443"/>
            <a:ext cx="707035" cy="752165"/>
          </a:xfrm>
          <a:custGeom>
            <a:avLst/>
            <a:gdLst/>
            <a:ahLst/>
            <a:cxnLst/>
            <a:rect l="l" t="t" r="r" b="b"/>
            <a:pathLst>
              <a:path w="707035" h="752165">
                <a:moveTo>
                  <a:pt x="0" y="0"/>
                </a:moveTo>
                <a:lnTo>
                  <a:pt x="707035" y="0"/>
                </a:lnTo>
                <a:lnTo>
                  <a:pt x="707035" y="752165"/>
                </a:lnTo>
                <a:lnTo>
                  <a:pt x="0" y="752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6657309" y="2349626"/>
            <a:ext cx="2075460" cy="1235993"/>
            <a:chOff x="0" y="-19050"/>
            <a:chExt cx="2767280" cy="1647990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9FB7D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3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588484"/>
              <a:ext cx="2767280" cy="1040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200" b="1" spc="43" dirty="0">
                  <a:solidFill>
                    <a:srgbClr val="E9FB7D"/>
                  </a:solidFill>
                  <a:latin typeface="Hatton"/>
                  <a:ea typeface="Hatton"/>
                  <a:cs typeface="Hatton"/>
                  <a:sym typeface="Hatton"/>
                </a:rPr>
                <a:t>Targeted Incentives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531960" y="2386629"/>
            <a:ext cx="2075460" cy="1633346"/>
            <a:chOff x="0" y="-19050"/>
            <a:chExt cx="2767280" cy="2177794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4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588484"/>
              <a:ext cx="2767280" cy="157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200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Diversify Market Segments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415302" y="2386629"/>
            <a:ext cx="2075460" cy="1235801"/>
            <a:chOff x="0" y="-19050"/>
            <a:chExt cx="2767280" cy="1647734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5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588484"/>
              <a:ext cx="2767280" cy="104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194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 </a:t>
              </a:r>
              <a:r>
                <a:rPr lang="en-US" sz="2200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Reduce long wait times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5279484" y="2386629"/>
            <a:ext cx="2075460" cy="1633346"/>
            <a:chOff x="0" y="-19050"/>
            <a:chExt cx="2767280" cy="2177794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6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588484"/>
              <a:ext cx="2767280" cy="157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200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Find &amp; Fix issues with Room Type A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775424" y="7299256"/>
            <a:ext cx="10742891" cy="225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00"/>
              </a:lnSpc>
              <a:spcBef>
                <a:spcPct val="0"/>
              </a:spcBef>
            </a:pPr>
            <a:r>
              <a:rPr lang="en-US" sz="11714" b="1" dirty="0">
                <a:solidFill>
                  <a:srgbClr val="C282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Insights Derived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259300" y="9382125"/>
            <a:ext cx="1061145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b="1" spc="560" dirty="0">
                <a:solidFill>
                  <a:srgbClr val="E1D7A3"/>
                </a:solidFill>
                <a:latin typeface="Hatton Bold"/>
                <a:ea typeface="Hatton Bold"/>
                <a:cs typeface="Hatton Bold"/>
                <a:sym typeface="Hatton Bold"/>
              </a:rPr>
              <a:t>6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3557654" y="0"/>
            <a:ext cx="2548004" cy="4801834"/>
            <a:chOff x="0" y="0"/>
            <a:chExt cx="660400" cy="124455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60400" cy="1244555"/>
            </a:xfrm>
            <a:custGeom>
              <a:avLst/>
              <a:gdLst/>
              <a:ahLst/>
              <a:cxnLst/>
              <a:rect l="l" t="t" r="r" b="b"/>
              <a:pathLst>
                <a:path w="660400" h="1244555">
                  <a:moveTo>
                    <a:pt x="220252" y="1225486"/>
                  </a:moveTo>
                  <a:cubicBezTo>
                    <a:pt x="254109" y="1237000"/>
                    <a:pt x="292600" y="1244555"/>
                    <a:pt x="330378" y="1244555"/>
                  </a:cubicBezTo>
                  <a:cubicBezTo>
                    <a:pt x="368157" y="1244555"/>
                    <a:pt x="404509" y="1238078"/>
                    <a:pt x="438009" y="1226564"/>
                  </a:cubicBezTo>
                  <a:cubicBezTo>
                    <a:pt x="438723" y="1226205"/>
                    <a:pt x="439435" y="1226205"/>
                    <a:pt x="440148" y="1225845"/>
                  </a:cubicBezTo>
                  <a:cubicBezTo>
                    <a:pt x="565955" y="1179790"/>
                    <a:pt x="658618" y="1058176"/>
                    <a:pt x="660400" y="9064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05790"/>
                  </a:lnTo>
                  <a:cubicBezTo>
                    <a:pt x="1782" y="1058895"/>
                    <a:pt x="93019" y="1180510"/>
                    <a:pt x="220252" y="1225486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660400" cy="120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782548" y="2342483"/>
            <a:ext cx="2075460" cy="1620379"/>
            <a:chOff x="0" y="-28575"/>
            <a:chExt cx="2767280" cy="2160505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28575"/>
              <a:ext cx="2767280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39"/>
                </a:lnSpc>
              </a:pPr>
              <a:r>
                <a:rPr lang="en-US" sz="2199" b="1" spc="219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2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561414"/>
              <a:ext cx="2767280" cy="1570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Top Choice for Last Minute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10694" y="2386629"/>
            <a:ext cx="2075460" cy="1633538"/>
            <a:chOff x="0" y="-19050"/>
            <a:chExt cx="2767280" cy="2178050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1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588484"/>
              <a:ext cx="2767280" cy="1570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Vary the Average Daily Rate</a:t>
              </a:r>
            </a:p>
          </p:txBody>
        </p:sp>
      </p:grpSp>
      <p:sp>
        <p:nvSpPr>
          <p:cNvPr id="45" name="Freeform 45"/>
          <p:cNvSpPr/>
          <p:nvPr/>
        </p:nvSpPr>
        <p:spPr>
          <a:xfrm>
            <a:off x="4359967" y="742620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8" y="0"/>
                </a:lnTo>
                <a:lnTo>
                  <a:pt x="1000528" y="865911"/>
                </a:lnTo>
                <a:lnTo>
                  <a:pt x="0" y="8659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0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1536" y="2104815"/>
            <a:ext cx="4394134" cy="5226808"/>
          </a:xfrm>
          <a:custGeom>
            <a:avLst/>
            <a:gdLst/>
            <a:ahLst/>
            <a:cxnLst/>
            <a:rect l="l" t="t" r="r" b="b"/>
            <a:pathLst>
              <a:path w="4394134" h="5226808">
                <a:moveTo>
                  <a:pt x="0" y="0"/>
                </a:moveTo>
                <a:lnTo>
                  <a:pt x="4394133" y="0"/>
                </a:lnTo>
                <a:lnTo>
                  <a:pt x="4394133" y="5226809"/>
                </a:lnTo>
                <a:lnTo>
                  <a:pt x="0" y="5226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03626" y="4766982"/>
            <a:ext cx="3426124" cy="5129284"/>
          </a:xfrm>
          <a:custGeom>
            <a:avLst/>
            <a:gdLst/>
            <a:ahLst/>
            <a:cxnLst/>
            <a:rect l="l" t="t" r="r" b="b"/>
            <a:pathLst>
              <a:path w="3426124" h="5129284">
                <a:moveTo>
                  <a:pt x="0" y="0"/>
                </a:moveTo>
                <a:lnTo>
                  <a:pt x="3426124" y="0"/>
                </a:lnTo>
                <a:lnTo>
                  <a:pt x="3426124" y="5129283"/>
                </a:lnTo>
                <a:lnTo>
                  <a:pt x="0" y="5129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041963" y="181536"/>
            <a:ext cx="10204073" cy="140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319"/>
              </a:lnSpc>
              <a:spcBef>
                <a:spcPct val="0"/>
              </a:spcBef>
            </a:pPr>
            <a:r>
              <a:rPr lang="en-US" sz="8799" b="1" dirty="0">
                <a:solidFill>
                  <a:srgbClr val="E1D7A3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Targeted Incentives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99562" y="1980990"/>
            <a:ext cx="7181423" cy="791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499" b="1" dirty="0">
                <a:solidFill>
                  <a:srgbClr val="C282FF"/>
                </a:solidFill>
                <a:latin typeface="Hatton Semi-Bold"/>
                <a:ea typeface="Hatton Semi-Bold"/>
                <a:cs typeface="Hatton Semi-Bold"/>
                <a:sym typeface="Hatton Semi-Bold"/>
              </a:rPr>
              <a:t>Rewarding our top companies &amp; agents with coupons/offers on dine in &amp; other in house services, could stimulate further bookings &amp; could help in establishing mutually beneficial partnerships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382125"/>
            <a:ext cx="1061145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b="1" spc="560" dirty="0">
                <a:solidFill>
                  <a:srgbClr val="E1D7A3"/>
                </a:solidFill>
                <a:latin typeface="Hatton Bold"/>
                <a:ea typeface="Hatton Bold"/>
                <a:cs typeface="Hatton Bold"/>
                <a:sym typeface="Hatton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0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29913" y="0"/>
            <a:ext cx="2548004" cy="5264303"/>
            <a:chOff x="0" y="0"/>
            <a:chExt cx="660400" cy="13644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364419"/>
            </a:xfrm>
            <a:custGeom>
              <a:avLst/>
              <a:gdLst/>
              <a:ahLst/>
              <a:cxnLst/>
              <a:rect l="l" t="t" r="r" b="b"/>
              <a:pathLst>
                <a:path w="660400" h="1364419">
                  <a:moveTo>
                    <a:pt x="220252" y="1345350"/>
                  </a:moveTo>
                  <a:cubicBezTo>
                    <a:pt x="254109" y="1356864"/>
                    <a:pt x="292600" y="1364419"/>
                    <a:pt x="330378" y="1364419"/>
                  </a:cubicBezTo>
                  <a:cubicBezTo>
                    <a:pt x="368157" y="1364419"/>
                    <a:pt x="404509" y="1357942"/>
                    <a:pt x="438009" y="1346428"/>
                  </a:cubicBezTo>
                  <a:cubicBezTo>
                    <a:pt x="438723" y="1346069"/>
                    <a:pt x="439435" y="1346069"/>
                    <a:pt x="440148" y="1345710"/>
                  </a:cubicBezTo>
                  <a:cubicBezTo>
                    <a:pt x="565955" y="1299654"/>
                    <a:pt x="658618" y="1178040"/>
                    <a:pt x="660400" y="10236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22905"/>
                  </a:lnTo>
                  <a:cubicBezTo>
                    <a:pt x="1782" y="1178759"/>
                    <a:pt x="93019" y="1300375"/>
                    <a:pt x="220252" y="1345350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660400" cy="1323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04674" y="0"/>
            <a:ext cx="2548004" cy="5748795"/>
            <a:chOff x="0" y="0"/>
            <a:chExt cx="660400" cy="148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1489992"/>
            </a:xfrm>
            <a:custGeom>
              <a:avLst/>
              <a:gdLst/>
              <a:ahLst/>
              <a:cxnLst/>
              <a:rect l="l" t="t" r="r" b="b"/>
              <a:pathLst>
                <a:path w="660400" h="1489992">
                  <a:moveTo>
                    <a:pt x="220252" y="1470922"/>
                  </a:moveTo>
                  <a:cubicBezTo>
                    <a:pt x="254109" y="1482436"/>
                    <a:pt x="292600" y="1489992"/>
                    <a:pt x="330378" y="1489992"/>
                  </a:cubicBezTo>
                  <a:cubicBezTo>
                    <a:pt x="368157" y="1489992"/>
                    <a:pt x="404509" y="1483514"/>
                    <a:pt x="438009" y="1472001"/>
                  </a:cubicBezTo>
                  <a:cubicBezTo>
                    <a:pt x="438723" y="1471641"/>
                    <a:pt x="439435" y="1471641"/>
                    <a:pt x="440148" y="1471282"/>
                  </a:cubicBezTo>
                  <a:cubicBezTo>
                    <a:pt x="565955" y="1425227"/>
                    <a:pt x="658618" y="1303613"/>
                    <a:pt x="660400" y="114644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45596"/>
                  </a:lnTo>
                  <a:cubicBezTo>
                    <a:pt x="1782" y="1304331"/>
                    <a:pt x="93019" y="1425947"/>
                    <a:pt x="220252" y="1470922"/>
                  </a:cubicBezTo>
                  <a:close/>
                </a:path>
              </a:pathLst>
            </a:custGeom>
            <a:solidFill>
              <a:srgbClr val="C282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660400" cy="1448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79435" y="0"/>
            <a:ext cx="2548004" cy="6222275"/>
            <a:chOff x="0" y="0"/>
            <a:chExt cx="660400" cy="16127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1612710"/>
            </a:xfrm>
            <a:custGeom>
              <a:avLst/>
              <a:gdLst/>
              <a:ahLst/>
              <a:cxnLst/>
              <a:rect l="l" t="t" r="r" b="b"/>
              <a:pathLst>
                <a:path w="660400" h="1612710">
                  <a:moveTo>
                    <a:pt x="220252" y="1593641"/>
                  </a:moveTo>
                  <a:cubicBezTo>
                    <a:pt x="254109" y="1605155"/>
                    <a:pt x="292600" y="1612710"/>
                    <a:pt x="330378" y="1612710"/>
                  </a:cubicBezTo>
                  <a:cubicBezTo>
                    <a:pt x="368157" y="1612710"/>
                    <a:pt x="404509" y="1606233"/>
                    <a:pt x="438009" y="1594719"/>
                  </a:cubicBezTo>
                  <a:cubicBezTo>
                    <a:pt x="438723" y="1594359"/>
                    <a:pt x="439435" y="1594359"/>
                    <a:pt x="440148" y="1594000"/>
                  </a:cubicBezTo>
                  <a:cubicBezTo>
                    <a:pt x="565955" y="1547945"/>
                    <a:pt x="658618" y="1426331"/>
                    <a:pt x="660400" y="12664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265500"/>
                  </a:lnTo>
                  <a:cubicBezTo>
                    <a:pt x="1782" y="1427050"/>
                    <a:pt x="93019" y="1548665"/>
                    <a:pt x="220252" y="1593641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660400" cy="157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054196" y="0"/>
            <a:ext cx="2548004" cy="6552611"/>
            <a:chOff x="0" y="0"/>
            <a:chExt cx="660400" cy="16983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1698327"/>
            </a:xfrm>
            <a:custGeom>
              <a:avLst/>
              <a:gdLst/>
              <a:ahLst/>
              <a:cxnLst/>
              <a:rect l="l" t="t" r="r" b="b"/>
              <a:pathLst>
                <a:path w="660400" h="1698327">
                  <a:moveTo>
                    <a:pt x="220252" y="1679258"/>
                  </a:moveTo>
                  <a:cubicBezTo>
                    <a:pt x="254109" y="1690772"/>
                    <a:pt x="292600" y="1698327"/>
                    <a:pt x="330378" y="1698327"/>
                  </a:cubicBezTo>
                  <a:cubicBezTo>
                    <a:pt x="368157" y="1698327"/>
                    <a:pt x="404509" y="1691850"/>
                    <a:pt x="438009" y="1680336"/>
                  </a:cubicBezTo>
                  <a:cubicBezTo>
                    <a:pt x="438723" y="1679977"/>
                    <a:pt x="439435" y="1679977"/>
                    <a:pt x="440148" y="1679617"/>
                  </a:cubicBezTo>
                  <a:cubicBezTo>
                    <a:pt x="565955" y="1633562"/>
                    <a:pt x="658618" y="1511948"/>
                    <a:pt x="660400" y="135015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49153"/>
                  </a:lnTo>
                  <a:cubicBezTo>
                    <a:pt x="1782" y="1512667"/>
                    <a:pt x="93019" y="1634282"/>
                    <a:pt x="220252" y="1679258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660400" cy="1657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7326883" y="720866"/>
            <a:ext cx="739048" cy="740395"/>
          </a:xfrm>
          <a:custGeom>
            <a:avLst/>
            <a:gdLst/>
            <a:ahLst/>
            <a:cxnLst/>
            <a:rect l="l" t="t" r="r" b="b"/>
            <a:pathLst>
              <a:path w="739048" h="740395">
                <a:moveTo>
                  <a:pt x="0" y="0"/>
                </a:moveTo>
                <a:lnTo>
                  <a:pt x="739048" y="0"/>
                </a:lnTo>
                <a:lnTo>
                  <a:pt x="739048" y="740394"/>
                </a:lnTo>
                <a:lnTo>
                  <a:pt x="0" y="740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988636" y="826532"/>
            <a:ext cx="679123" cy="659986"/>
          </a:xfrm>
          <a:custGeom>
            <a:avLst/>
            <a:gdLst/>
            <a:ahLst/>
            <a:cxnLst/>
            <a:rect l="l" t="t" r="r" b="b"/>
            <a:pathLst>
              <a:path w="679123" h="659986">
                <a:moveTo>
                  <a:pt x="0" y="0"/>
                </a:moveTo>
                <a:lnTo>
                  <a:pt x="679124" y="0"/>
                </a:lnTo>
                <a:lnTo>
                  <a:pt x="679124" y="659987"/>
                </a:lnTo>
                <a:lnTo>
                  <a:pt x="0" y="6599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86205" y="0"/>
            <a:ext cx="2548004" cy="4311479"/>
            <a:chOff x="0" y="0"/>
            <a:chExt cx="660400" cy="11174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0400" cy="1117463"/>
            </a:xfrm>
            <a:custGeom>
              <a:avLst/>
              <a:gdLst/>
              <a:ahLst/>
              <a:cxnLst/>
              <a:rect l="l" t="t" r="r" b="b"/>
              <a:pathLst>
                <a:path w="660400" h="1117463">
                  <a:moveTo>
                    <a:pt x="220252" y="1098394"/>
                  </a:moveTo>
                  <a:cubicBezTo>
                    <a:pt x="254109" y="1109908"/>
                    <a:pt x="292600" y="1117463"/>
                    <a:pt x="330378" y="1117463"/>
                  </a:cubicBezTo>
                  <a:cubicBezTo>
                    <a:pt x="368157" y="1117463"/>
                    <a:pt x="404509" y="1110986"/>
                    <a:pt x="438009" y="1099472"/>
                  </a:cubicBezTo>
                  <a:cubicBezTo>
                    <a:pt x="438723" y="1099113"/>
                    <a:pt x="439435" y="1099113"/>
                    <a:pt x="440148" y="1098754"/>
                  </a:cubicBezTo>
                  <a:cubicBezTo>
                    <a:pt x="565955" y="1052698"/>
                    <a:pt x="658618" y="931084"/>
                    <a:pt x="660400" y="78219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1613"/>
                  </a:lnTo>
                  <a:cubicBezTo>
                    <a:pt x="1782" y="931803"/>
                    <a:pt x="93019" y="1053418"/>
                    <a:pt x="220252" y="1098394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660400" cy="1076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98048" y="721795"/>
            <a:ext cx="701562" cy="701562"/>
          </a:xfrm>
          <a:custGeom>
            <a:avLst/>
            <a:gdLst/>
            <a:ahLst/>
            <a:cxnLst/>
            <a:rect l="l" t="t" r="r" b="b"/>
            <a:pathLst>
              <a:path w="701562" h="701562">
                <a:moveTo>
                  <a:pt x="0" y="0"/>
                </a:moveTo>
                <a:lnTo>
                  <a:pt x="701562" y="0"/>
                </a:lnTo>
                <a:lnTo>
                  <a:pt x="701562" y="701563"/>
                </a:lnTo>
                <a:lnTo>
                  <a:pt x="0" y="7015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074473" y="721795"/>
            <a:ext cx="866299" cy="869460"/>
          </a:xfrm>
          <a:custGeom>
            <a:avLst/>
            <a:gdLst/>
            <a:ahLst/>
            <a:cxnLst/>
            <a:rect l="l" t="t" r="r" b="b"/>
            <a:pathLst>
              <a:path w="866299" h="869460">
                <a:moveTo>
                  <a:pt x="866299" y="0"/>
                </a:moveTo>
                <a:lnTo>
                  <a:pt x="0" y="0"/>
                </a:lnTo>
                <a:lnTo>
                  <a:pt x="0" y="869461"/>
                </a:lnTo>
                <a:lnTo>
                  <a:pt x="866299" y="869461"/>
                </a:lnTo>
                <a:lnTo>
                  <a:pt x="86629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136945" y="780443"/>
            <a:ext cx="707035" cy="752165"/>
          </a:xfrm>
          <a:custGeom>
            <a:avLst/>
            <a:gdLst/>
            <a:ahLst/>
            <a:cxnLst/>
            <a:rect l="l" t="t" r="r" b="b"/>
            <a:pathLst>
              <a:path w="707035" h="752165">
                <a:moveTo>
                  <a:pt x="0" y="0"/>
                </a:moveTo>
                <a:lnTo>
                  <a:pt x="707035" y="0"/>
                </a:lnTo>
                <a:lnTo>
                  <a:pt x="707035" y="752165"/>
                </a:lnTo>
                <a:lnTo>
                  <a:pt x="0" y="752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6657714" y="2349626"/>
            <a:ext cx="2075460" cy="1235801"/>
            <a:chOff x="0" y="-19050"/>
            <a:chExt cx="2767280" cy="1647734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3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588484"/>
              <a:ext cx="2767280" cy="104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200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Targeted Incentives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532365" y="2386629"/>
            <a:ext cx="2075460" cy="1633346"/>
            <a:chOff x="0" y="-19050"/>
            <a:chExt cx="2767280" cy="2177794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9FB7D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4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588484"/>
              <a:ext cx="2767280" cy="157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200" b="1" spc="43" dirty="0">
                  <a:solidFill>
                    <a:srgbClr val="E9FB7D"/>
                  </a:solidFill>
                  <a:latin typeface="Hatton"/>
                  <a:ea typeface="Hatton"/>
                  <a:cs typeface="Hatton"/>
                  <a:sym typeface="Hatton"/>
                </a:rPr>
                <a:t>Diversify Market Segments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415707" y="2386629"/>
            <a:ext cx="2075460" cy="1235801"/>
            <a:chOff x="0" y="-19050"/>
            <a:chExt cx="2767280" cy="1647734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5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588484"/>
              <a:ext cx="2767280" cy="104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194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 </a:t>
              </a:r>
              <a:r>
                <a:rPr lang="en-US" sz="2200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Reduce long wait times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5279889" y="2386629"/>
            <a:ext cx="2075460" cy="1633346"/>
            <a:chOff x="0" y="-19050"/>
            <a:chExt cx="2767280" cy="2177794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6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588484"/>
              <a:ext cx="2767280" cy="157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1"/>
                </a:lnSpc>
              </a:pPr>
              <a:r>
                <a:rPr lang="en-US" sz="2200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Find &amp; Fix issues with Room Type A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775424" y="7299256"/>
            <a:ext cx="10742891" cy="225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00"/>
              </a:lnSpc>
              <a:spcBef>
                <a:spcPct val="0"/>
              </a:spcBef>
            </a:pPr>
            <a:r>
              <a:rPr lang="en-US" sz="11714" b="1" dirty="0">
                <a:solidFill>
                  <a:srgbClr val="C282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Insights Derived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259300" y="9382125"/>
            <a:ext cx="1061145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b="1" spc="560" dirty="0">
                <a:solidFill>
                  <a:srgbClr val="E1D7A3"/>
                </a:solidFill>
                <a:latin typeface="Hatton Bold"/>
                <a:ea typeface="Hatton Bold"/>
                <a:cs typeface="Hatton Bold"/>
                <a:sym typeface="Hatton Bold"/>
              </a:rPr>
              <a:t>8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3558059" y="0"/>
            <a:ext cx="2548004" cy="4801834"/>
            <a:chOff x="0" y="0"/>
            <a:chExt cx="660400" cy="124455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60400" cy="1244555"/>
            </a:xfrm>
            <a:custGeom>
              <a:avLst/>
              <a:gdLst/>
              <a:ahLst/>
              <a:cxnLst/>
              <a:rect l="l" t="t" r="r" b="b"/>
              <a:pathLst>
                <a:path w="660400" h="1244555">
                  <a:moveTo>
                    <a:pt x="220252" y="1225486"/>
                  </a:moveTo>
                  <a:cubicBezTo>
                    <a:pt x="254109" y="1237000"/>
                    <a:pt x="292600" y="1244555"/>
                    <a:pt x="330378" y="1244555"/>
                  </a:cubicBezTo>
                  <a:cubicBezTo>
                    <a:pt x="368157" y="1244555"/>
                    <a:pt x="404509" y="1238078"/>
                    <a:pt x="438009" y="1226564"/>
                  </a:cubicBezTo>
                  <a:cubicBezTo>
                    <a:pt x="438723" y="1226205"/>
                    <a:pt x="439435" y="1226205"/>
                    <a:pt x="440148" y="1225845"/>
                  </a:cubicBezTo>
                  <a:cubicBezTo>
                    <a:pt x="565955" y="1179790"/>
                    <a:pt x="658618" y="1058176"/>
                    <a:pt x="660400" y="9064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05790"/>
                  </a:lnTo>
                  <a:cubicBezTo>
                    <a:pt x="1782" y="1058895"/>
                    <a:pt x="93019" y="1180510"/>
                    <a:pt x="220252" y="1225486"/>
                  </a:cubicBezTo>
                  <a:close/>
                </a:path>
              </a:pathLst>
            </a:custGeom>
            <a:solidFill>
              <a:srgbClr val="980BBB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660400" cy="120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 dirty="0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782953" y="2342483"/>
            <a:ext cx="2075460" cy="1620379"/>
            <a:chOff x="0" y="-28575"/>
            <a:chExt cx="2767280" cy="2160505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28575"/>
              <a:ext cx="2767280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39"/>
                </a:lnSpc>
              </a:pPr>
              <a:r>
                <a:rPr lang="en-US" sz="2199" b="1" spc="219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2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561414"/>
              <a:ext cx="2767280" cy="1570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Top Choice for Last Minute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11099" y="2386629"/>
            <a:ext cx="2075460" cy="1633538"/>
            <a:chOff x="0" y="-19050"/>
            <a:chExt cx="2767280" cy="2178050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19050"/>
              <a:ext cx="2767280" cy="4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</a:pPr>
              <a:r>
                <a:rPr lang="en-US" sz="2362" b="1" spc="236" dirty="0">
                  <a:solidFill>
                    <a:srgbClr val="E1D7A3"/>
                  </a:solidFill>
                  <a:latin typeface="Hatton Bold"/>
                  <a:ea typeface="Hatton Bold"/>
                  <a:cs typeface="Hatton Bold"/>
                  <a:sym typeface="Hatton Bold"/>
                </a:rPr>
                <a:t>1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588484"/>
              <a:ext cx="2767280" cy="1570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b="1" spc="43" dirty="0">
                  <a:solidFill>
                    <a:srgbClr val="E1D7A3"/>
                  </a:solidFill>
                  <a:latin typeface="Hatton"/>
                  <a:ea typeface="Hatton"/>
                  <a:cs typeface="Hatton"/>
                  <a:sym typeface="Hatton"/>
                </a:rPr>
                <a:t>Vary the Average Daily Rate</a:t>
              </a:r>
            </a:p>
          </p:txBody>
        </p:sp>
      </p:grpSp>
      <p:sp>
        <p:nvSpPr>
          <p:cNvPr id="45" name="Freeform 45"/>
          <p:cNvSpPr/>
          <p:nvPr/>
        </p:nvSpPr>
        <p:spPr>
          <a:xfrm>
            <a:off x="4360372" y="742620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8" y="0"/>
                </a:lnTo>
                <a:lnTo>
                  <a:pt x="1000528" y="865911"/>
                </a:lnTo>
                <a:lnTo>
                  <a:pt x="0" y="8659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00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81023" y="1943100"/>
            <a:ext cx="4944113" cy="4701458"/>
          </a:xfrm>
          <a:custGeom>
            <a:avLst/>
            <a:gdLst/>
            <a:ahLst/>
            <a:cxnLst/>
            <a:rect l="l" t="t" r="r" b="b"/>
            <a:pathLst>
              <a:path w="4350076" h="4112367">
                <a:moveTo>
                  <a:pt x="0" y="0"/>
                </a:moveTo>
                <a:lnTo>
                  <a:pt x="4350075" y="0"/>
                </a:lnTo>
                <a:lnTo>
                  <a:pt x="4350075" y="4112366"/>
                </a:lnTo>
                <a:lnTo>
                  <a:pt x="0" y="4112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rgbClr val="A309CD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2409647" y="170883"/>
            <a:ext cx="13468707" cy="1696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319"/>
              </a:lnSpc>
              <a:spcBef>
                <a:spcPct val="0"/>
              </a:spcBef>
            </a:pPr>
            <a:r>
              <a:rPr lang="en-US" sz="8799" b="1" dirty="0">
                <a:solidFill>
                  <a:srgbClr val="E1D7A3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Diversify Market Segments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8600" y="7071917"/>
            <a:ext cx="17730151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2012" lvl="1" indent="-421006" algn="l">
              <a:buFont typeface="Arial"/>
              <a:buChar char="•"/>
            </a:pPr>
            <a:r>
              <a:rPr lang="en-US" sz="3800" b="1" dirty="0">
                <a:solidFill>
                  <a:srgbClr val="C282FF"/>
                </a:solidFill>
                <a:latin typeface="Hatton Semi-Bold"/>
                <a:ea typeface="Hatton Semi-Bold"/>
                <a:cs typeface="Hatton Semi-Bold"/>
                <a:sym typeface="Hatton Semi-Bold"/>
              </a:rPr>
              <a:t>Having special discounts or perks for customers booking directly with us, would both, boost bookings &amp; lead to an increase in occupancy rates.</a:t>
            </a:r>
          </a:p>
          <a:p>
            <a:pPr marL="842012" lvl="1" indent="-421006" algn="l">
              <a:buFont typeface="Arial"/>
              <a:buChar char="•"/>
            </a:pPr>
            <a:r>
              <a:rPr lang="en-US" sz="3800" b="1" dirty="0">
                <a:solidFill>
                  <a:srgbClr val="C282FF"/>
                </a:solidFill>
                <a:latin typeface="Hatton Semi-Bold"/>
                <a:ea typeface="Hatton Semi-Bold"/>
                <a:cs typeface="Hatton Semi-Bold"/>
                <a:sym typeface="Hatton Semi-Bold"/>
              </a:rPr>
              <a:t>Creating packages tailored specifically for corporates &amp; groups, as they are our 3</a:t>
            </a:r>
            <a:r>
              <a:rPr lang="en-US" sz="3800" b="1" baseline="30000" dirty="0">
                <a:solidFill>
                  <a:srgbClr val="C282FF"/>
                </a:solidFill>
                <a:latin typeface="Hatton Semi-Bold"/>
                <a:ea typeface="Hatton Semi-Bold"/>
                <a:cs typeface="Hatton Semi-Bold"/>
                <a:sym typeface="Hatton Semi-Bold"/>
              </a:rPr>
              <a:t>rd</a:t>
            </a:r>
            <a:r>
              <a:rPr lang="en-US" sz="3800" b="1" dirty="0">
                <a:solidFill>
                  <a:srgbClr val="C282FF"/>
                </a:solidFill>
                <a:latin typeface="Hatton Semi-Bold"/>
                <a:ea typeface="Hatton Semi-Bold"/>
                <a:cs typeface="Hatton Semi-Bold"/>
                <a:sym typeface="Hatton Semi-Bold"/>
              </a:rPr>
              <a:t> &amp; 5</a:t>
            </a:r>
            <a:r>
              <a:rPr lang="en-US" sz="3800" b="1" baseline="30000" dirty="0">
                <a:solidFill>
                  <a:srgbClr val="C282FF"/>
                </a:solidFill>
                <a:latin typeface="Hatton Semi-Bold"/>
                <a:ea typeface="Hatton Semi-Bold"/>
                <a:cs typeface="Hatton Semi-Bold"/>
                <a:sym typeface="Hatton Semi-Bold"/>
              </a:rPr>
              <a:t>th</a:t>
            </a:r>
            <a:r>
              <a:rPr lang="en-US" sz="3800" b="1" dirty="0">
                <a:solidFill>
                  <a:srgbClr val="C282FF"/>
                </a:solidFill>
                <a:latin typeface="Hatton Semi-Bold"/>
                <a:ea typeface="Hatton Semi-Bold"/>
                <a:cs typeface="Hatton Semi-Bold"/>
                <a:sym typeface="Hatton Semi-Bold"/>
              </a:rPr>
              <a:t> largest clientele respectively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27436" y="1980354"/>
            <a:ext cx="4671376" cy="1694746"/>
            <a:chOff x="0" y="0"/>
            <a:chExt cx="5800101" cy="22596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00101" cy="914397"/>
            </a:xfrm>
            <a:custGeom>
              <a:avLst/>
              <a:gdLst/>
              <a:ahLst/>
              <a:cxnLst/>
              <a:rect l="l" t="t" r="r" b="b"/>
              <a:pathLst>
                <a:path w="5800101" h="914397">
                  <a:moveTo>
                    <a:pt x="0" y="0"/>
                  </a:moveTo>
                  <a:lnTo>
                    <a:pt x="5800101" y="0"/>
                  </a:lnTo>
                  <a:lnTo>
                    <a:pt x="5800101" y="914397"/>
                  </a:lnTo>
                  <a:lnTo>
                    <a:pt x="0" y="914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971" t="-38536" r="-2723" b="-36472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891053"/>
              <a:ext cx="5800101" cy="1368609"/>
            </a:xfrm>
            <a:custGeom>
              <a:avLst/>
              <a:gdLst/>
              <a:ahLst/>
              <a:cxnLst/>
              <a:rect l="l" t="t" r="r" b="b"/>
              <a:pathLst>
                <a:path w="5800101" h="1368609">
                  <a:moveTo>
                    <a:pt x="0" y="0"/>
                  </a:moveTo>
                  <a:lnTo>
                    <a:pt x="5800101" y="0"/>
                  </a:lnTo>
                  <a:lnTo>
                    <a:pt x="5800101" y="1368609"/>
                  </a:lnTo>
                  <a:lnTo>
                    <a:pt x="0" y="1368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971" t="-127043" r="-2723" b="-109194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7259300" y="9382125"/>
            <a:ext cx="1061145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b="1" spc="560" dirty="0">
                <a:solidFill>
                  <a:srgbClr val="E1D7A3"/>
                </a:solidFill>
                <a:latin typeface="Hatton Bold"/>
                <a:ea typeface="Hatton Bold"/>
                <a:cs typeface="Hatton Bold"/>
                <a:sym typeface="Hatton Bold"/>
              </a:rPr>
              <a:t>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FD548E-D2C3-DF2C-6F52-C5DDDCF193A3}"/>
              </a:ext>
            </a:extLst>
          </p:cNvPr>
          <p:cNvSpPr txBox="1"/>
          <p:nvPr/>
        </p:nvSpPr>
        <p:spPr>
          <a:xfrm>
            <a:off x="144053" y="3787850"/>
            <a:ext cx="533400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1006" marR="0" lvl="1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C282FF"/>
                </a:solidFill>
                <a:effectLst/>
                <a:uLnTx/>
                <a:uFillTx/>
                <a:latin typeface="Hatton Semi-Bold"/>
                <a:ea typeface="Hatton Semi-Bold"/>
                <a:cs typeface="Hatton Semi-Bold"/>
                <a:sym typeface="Hatton Semi-Bold"/>
              </a:rPr>
              <a:t>The Occupancy rate of 62%, is below the industry standard of 75%-85%.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D7FF04-8EA4-7293-C02D-E7D16C7EAD76}"/>
              </a:ext>
            </a:extLst>
          </p:cNvPr>
          <p:cNvSpPr txBox="1"/>
          <p:nvPr/>
        </p:nvSpPr>
        <p:spPr>
          <a:xfrm>
            <a:off x="11823095" y="1970672"/>
            <a:ext cx="596677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1006" marR="0" lvl="1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C282FF"/>
                </a:solidFill>
                <a:effectLst/>
                <a:uLnTx/>
                <a:uFillTx/>
                <a:latin typeface="Hatton Semi-Bold"/>
                <a:ea typeface="Hatton Semi-Bold"/>
                <a:cs typeface="Hatton Semi-Bold"/>
                <a:sym typeface="Hatton Semi-Bold"/>
              </a:rPr>
              <a:t>With agents driving 72 % of the revenue, it is imperative that we start diversifying our customer base into different segments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711</Words>
  <Application>Microsoft Office PowerPoint</Application>
  <PresentationFormat>Custom</PresentationFormat>
  <Paragraphs>135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Noto Serif Display Ultra-Bold</vt:lpstr>
      <vt:lpstr>Hatton Heavy</vt:lpstr>
      <vt:lpstr>Hatton</vt:lpstr>
      <vt:lpstr>The Seasons Bold</vt:lpstr>
      <vt:lpstr>Hatton Semi-Bold</vt:lpstr>
      <vt:lpstr>Hatton Light</vt:lpstr>
      <vt:lpstr>Arial</vt:lpstr>
      <vt:lpstr>Alegreya Bold</vt:lpstr>
      <vt:lpstr>Hatton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 Implementation Roadmap</dc:title>
  <cp:lastModifiedBy>Sneha Mishra</cp:lastModifiedBy>
  <cp:revision>6</cp:revision>
  <dcterms:created xsi:type="dcterms:W3CDTF">2006-08-16T00:00:00Z</dcterms:created>
  <dcterms:modified xsi:type="dcterms:W3CDTF">2024-10-06T07:21:21Z</dcterms:modified>
  <dc:identifier>DAGNoINZeV4</dc:identifier>
</cp:coreProperties>
</file>